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78"/>
  </p:notesMasterIdLst>
  <p:sldIdLst>
    <p:sldId id="256" r:id="rId2"/>
    <p:sldId id="257" r:id="rId3"/>
    <p:sldId id="469" r:id="rId4"/>
    <p:sldId id="470" r:id="rId5"/>
    <p:sldId id="537" r:id="rId6"/>
    <p:sldId id="543" r:id="rId7"/>
    <p:sldId id="539" r:id="rId8"/>
    <p:sldId id="477" r:id="rId9"/>
    <p:sldId id="478" r:id="rId10"/>
    <p:sldId id="541" r:id="rId11"/>
    <p:sldId id="542" r:id="rId12"/>
    <p:sldId id="536" r:id="rId13"/>
    <p:sldId id="519" r:id="rId14"/>
    <p:sldId id="544" r:id="rId15"/>
    <p:sldId id="520" r:id="rId16"/>
    <p:sldId id="380" r:id="rId17"/>
    <p:sldId id="500" r:id="rId18"/>
    <p:sldId id="387" r:id="rId19"/>
    <p:sldId id="388" r:id="rId20"/>
    <p:sldId id="415" r:id="rId21"/>
    <p:sldId id="435" r:id="rId22"/>
    <p:sldId id="416" r:id="rId23"/>
    <p:sldId id="446" r:id="rId24"/>
    <p:sldId id="504" r:id="rId25"/>
    <p:sldId id="512" r:id="rId26"/>
    <p:sldId id="513" r:id="rId27"/>
    <p:sldId id="501" r:id="rId28"/>
    <p:sldId id="502" r:id="rId29"/>
    <p:sldId id="503" r:id="rId30"/>
    <p:sldId id="511" r:id="rId31"/>
    <p:sldId id="535" r:id="rId32"/>
    <p:sldId id="443" r:id="rId33"/>
    <p:sldId id="450" r:id="rId34"/>
    <p:sldId id="483" r:id="rId35"/>
    <p:sldId id="486" r:id="rId36"/>
    <p:sldId id="530" r:id="rId37"/>
    <p:sldId id="487" r:id="rId38"/>
    <p:sldId id="491" r:id="rId39"/>
    <p:sldId id="531" r:id="rId40"/>
    <p:sldId id="490" r:id="rId41"/>
    <p:sldId id="494" r:id="rId42"/>
    <p:sldId id="489" r:id="rId43"/>
    <p:sldId id="495" r:id="rId44"/>
    <p:sldId id="496" r:id="rId45"/>
    <p:sldId id="454" r:id="rId46"/>
    <p:sldId id="498" r:id="rId47"/>
    <p:sldId id="455" r:id="rId48"/>
    <p:sldId id="499" r:id="rId49"/>
    <p:sldId id="411" r:id="rId50"/>
    <p:sldId id="534" r:id="rId51"/>
    <p:sldId id="508" r:id="rId52"/>
    <p:sldId id="497" r:id="rId53"/>
    <p:sldId id="462" r:id="rId54"/>
    <p:sldId id="463" r:id="rId55"/>
    <p:sldId id="464" r:id="rId56"/>
    <p:sldId id="533" r:id="rId57"/>
    <p:sldId id="527" r:id="rId58"/>
    <p:sldId id="528" r:id="rId59"/>
    <p:sldId id="259" r:id="rId60"/>
    <p:sldId id="465" r:id="rId61"/>
    <p:sldId id="373" r:id="rId62"/>
    <p:sldId id="466" r:id="rId63"/>
    <p:sldId id="272" r:id="rId64"/>
    <p:sldId id="324" r:id="rId65"/>
    <p:sldId id="325" r:id="rId66"/>
    <p:sldId id="327" r:id="rId67"/>
    <p:sldId id="328" r:id="rId68"/>
    <p:sldId id="331" r:id="rId69"/>
    <p:sldId id="329" r:id="rId70"/>
    <p:sldId id="379" r:id="rId71"/>
    <p:sldId id="350" r:id="rId72"/>
    <p:sldId id="458" r:id="rId73"/>
    <p:sldId id="459" r:id="rId74"/>
    <p:sldId id="460" r:id="rId75"/>
    <p:sldId id="282" r:id="rId76"/>
    <p:sldId id="283" r:id="rId77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5F5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125" autoAdjust="0"/>
    <p:restoredTop sz="69245" autoAdjust="0"/>
  </p:normalViewPr>
  <p:slideViewPr>
    <p:cSldViewPr snapToGrid="0">
      <p:cViewPr varScale="1">
        <p:scale>
          <a:sx n="51" d="100"/>
          <a:sy n="51" d="100"/>
        </p:scale>
        <p:origin x="1266" y="78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notesMaster" Target="notesMasters/notesMaster1.xml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51E8192-C10B-446D-90AA-2C5519CF0A75}" type="doc">
      <dgm:prSet loTypeId="urn:microsoft.com/office/officeart/2005/8/layout/target1" loCatId="relationship" qsTypeId="urn:microsoft.com/office/officeart/2005/8/quickstyle/simple5" qsCatId="simple" csTypeId="urn:microsoft.com/office/officeart/2005/8/colors/colorful4" csCatId="colorful" phldr="1"/>
      <dgm:spPr/>
    </dgm:pt>
    <dgm:pt modelId="{A4F7FA2A-B4DD-4609-A027-7832442A091E}">
      <dgm:prSet phldrT="[文字]" custT="1"/>
      <dgm:spPr/>
      <dgm:t>
        <a:bodyPr/>
        <a:lstStyle/>
        <a:p>
          <a:endParaRPr lang="zh-TW" altLang="en-US" sz="2400" dirty="0"/>
        </a:p>
      </dgm:t>
    </dgm:pt>
    <dgm:pt modelId="{8414AF80-67E9-4A2B-BA60-D1B2D69AAF55}" type="parTrans" cxnId="{6557C76A-C235-439F-BE57-8C906B3B5847}">
      <dgm:prSet/>
      <dgm:spPr/>
      <dgm:t>
        <a:bodyPr/>
        <a:lstStyle/>
        <a:p>
          <a:endParaRPr lang="zh-TW" altLang="en-US" sz="2400"/>
        </a:p>
      </dgm:t>
    </dgm:pt>
    <dgm:pt modelId="{8134794A-5679-4327-AF17-1A25F5A5464B}" type="sibTrans" cxnId="{6557C76A-C235-439F-BE57-8C906B3B5847}">
      <dgm:prSet/>
      <dgm:spPr/>
      <dgm:t>
        <a:bodyPr/>
        <a:lstStyle/>
        <a:p>
          <a:endParaRPr lang="zh-TW" altLang="en-US" sz="2400"/>
        </a:p>
      </dgm:t>
    </dgm:pt>
    <dgm:pt modelId="{18E86721-409F-48C8-AEC5-6DB31DAD5752}">
      <dgm:prSet phldrT="[文字]" custT="1"/>
      <dgm:spPr/>
      <dgm:t>
        <a:bodyPr/>
        <a:lstStyle/>
        <a:p>
          <a:endParaRPr lang="zh-TW" altLang="en-US" sz="2400" dirty="0"/>
        </a:p>
      </dgm:t>
    </dgm:pt>
    <dgm:pt modelId="{6389CC61-B522-4D48-8D18-2065858F9DA8}" type="parTrans" cxnId="{AADD0983-835F-4B34-BCB4-4D05473BC59A}">
      <dgm:prSet/>
      <dgm:spPr/>
      <dgm:t>
        <a:bodyPr/>
        <a:lstStyle/>
        <a:p>
          <a:endParaRPr lang="zh-TW" altLang="en-US" sz="2400"/>
        </a:p>
      </dgm:t>
    </dgm:pt>
    <dgm:pt modelId="{FAC84C86-BEE4-402A-8158-FF4CA3C988C2}" type="sibTrans" cxnId="{AADD0983-835F-4B34-BCB4-4D05473BC59A}">
      <dgm:prSet/>
      <dgm:spPr/>
      <dgm:t>
        <a:bodyPr/>
        <a:lstStyle/>
        <a:p>
          <a:endParaRPr lang="zh-TW" altLang="en-US" sz="2400"/>
        </a:p>
      </dgm:t>
    </dgm:pt>
    <dgm:pt modelId="{0D6F84C7-B9C0-44E1-922F-FE870948B5C5}">
      <dgm:prSet phldrT="[文字]" custT="1"/>
      <dgm:spPr/>
      <dgm:t>
        <a:bodyPr/>
        <a:lstStyle/>
        <a:p>
          <a:endParaRPr lang="zh-TW" altLang="en-US" sz="2400" dirty="0"/>
        </a:p>
      </dgm:t>
    </dgm:pt>
    <dgm:pt modelId="{7FD7644D-795E-4E18-A74F-7CCC9CC30142}" type="parTrans" cxnId="{62429599-8247-46E8-87AB-1D2317217E85}">
      <dgm:prSet/>
      <dgm:spPr/>
      <dgm:t>
        <a:bodyPr/>
        <a:lstStyle/>
        <a:p>
          <a:endParaRPr lang="zh-TW" altLang="en-US" sz="2400"/>
        </a:p>
      </dgm:t>
    </dgm:pt>
    <dgm:pt modelId="{1D4D144D-60C5-42E2-BE5C-85A9D5D67281}" type="sibTrans" cxnId="{62429599-8247-46E8-87AB-1D2317217E85}">
      <dgm:prSet/>
      <dgm:spPr/>
      <dgm:t>
        <a:bodyPr/>
        <a:lstStyle/>
        <a:p>
          <a:endParaRPr lang="zh-TW" altLang="en-US" sz="2400"/>
        </a:p>
      </dgm:t>
    </dgm:pt>
    <dgm:pt modelId="{3D09DA1C-F131-44E6-A36E-58EE468CFC2D}">
      <dgm:prSet phldrT="[文字]" custT="1"/>
      <dgm:spPr/>
      <dgm:t>
        <a:bodyPr/>
        <a:lstStyle/>
        <a:p>
          <a:endParaRPr lang="zh-TW" altLang="en-US" sz="2400" dirty="0"/>
        </a:p>
      </dgm:t>
    </dgm:pt>
    <dgm:pt modelId="{1F9D48D6-478B-4D12-BDD0-CECA54189323}" type="parTrans" cxnId="{49CE1C0B-D72D-450E-8713-5BE289F2C533}">
      <dgm:prSet/>
      <dgm:spPr/>
      <dgm:t>
        <a:bodyPr/>
        <a:lstStyle/>
        <a:p>
          <a:endParaRPr lang="zh-TW" altLang="en-US" sz="2400"/>
        </a:p>
      </dgm:t>
    </dgm:pt>
    <dgm:pt modelId="{2BDE893C-17B5-4095-ABCA-BEC6C39C0A37}" type="sibTrans" cxnId="{49CE1C0B-D72D-450E-8713-5BE289F2C533}">
      <dgm:prSet/>
      <dgm:spPr/>
      <dgm:t>
        <a:bodyPr/>
        <a:lstStyle/>
        <a:p>
          <a:endParaRPr lang="zh-TW" altLang="en-US" sz="2400"/>
        </a:p>
      </dgm:t>
    </dgm:pt>
    <dgm:pt modelId="{29B145E9-589C-43C9-A9A0-53363AB834D2}">
      <dgm:prSet phldrT="[文字]" custT="1"/>
      <dgm:spPr/>
      <dgm:t>
        <a:bodyPr/>
        <a:lstStyle/>
        <a:p>
          <a:endParaRPr lang="zh-TW" altLang="en-US" sz="2400" dirty="0"/>
        </a:p>
      </dgm:t>
    </dgm:pt>
    <dgm:pt modelId="{FB515A26-9AF9-4D5B-BBF3-094260554594}" type="sibTrans" cxnId="{24B18D2A-9262-4A32-81D7-E86F6A3631F5}">
      <dgm:prSet/>
      <dgm:spPr/>
      <dgm:t>
        <a:bodyPr/>
        <a:lstStyle/>
        <a:p>
          <a:endParaRPr lang="zh-TW" altLang="en-US" sz="2400"/>
        </a:p>
      </dgm:t>
    </dgm:pt>
    <dgm:pt modelId="{D30FB058-BA34-4EB5-94FE-732817E82D12}" type="parTrans" cxnId="{24B18D2A-9262-4A32-81D7-E86F6A3631F5}">
      <dgm:prSet/>
      <dgm:spPr/>
      <dgm:t>
        <a:bodyPr/>
        <a:lstStyle/>
        <a:p>
          <a:endParaRPr lang="zh-TW" altLang="en-US" sz="2400"/>
        </a:p>
      </dgm:t>
    </dgm:pt>
    <dgm:pt modelId="{9449A1FF-248C-42F2-BD9D-1F1AD35F39E3}" type="pres">
      <dgm:prSet presAssocID="{851E8192-C10B-446D-90AA-2C5519CF0A75}" presName="composite" presStyleCnt="0">
        <dgm:presLayoutVars>
          <dgm:chMax val="5"/>
          <dgm:dir/>
          <dgm:resizeHandles val="exact"/>
        </dgm:presLayoutVars>
      </dgm:prSet>
      <dgm:spPr/>
    </dgm:pt>
    <dgm:pt modelId="{058952CE-67F9-43AB-A4EB-DB8DF45815FF}" type="pres">
      <dgm:prSet presAssocID="{A4F7FA2A-B4DD-4609-A027-7832442A091E}" presName="circle1" presStyleLbl="lnNode1" presStyleIdx="0" presStyleCnt="5"/>
      <dgm:spPr/>
    </dgm:pt>
    <dgm:pt modelId="{8204374D-FDC7-4690-AE19-E4AEF2E24B7C}" type="pres">
      <dgm:prSet presAssocID="{A4F7FA2A-B4DD-4609-A027-7832442A091E}" presName="text1" presStyleLbl="revTx" presStyleIdx="0" presStyleCnt="5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D777A511-B217-4947-8930-A7CAE29BB739}" type="pres">
      <dgm:prSet presAssocID="{A4F7FA2A-B4DD-4609-A027-7832442A091E}" presName="line1" presStyleLbl="callout" presStyleIdx="0" presStyleCnt="10"/>
      <dgm:spPr>
        <a:ln w="28575">
          <a:solidFill>
            <a:schemeClr val="tx1"/>
          </a:solidFill>
        </a:ln>
      </dgm:spPr>
    </dgm:pt>
    <dgm:pt modelId="{371B92AE-99A5-474A-A55F-0522AE6F8A98}" type="pres">
      <dgm:prSet presAssocID="{A4F7FA2A-B4DD-4609-A027-7832442A091E}" presName="d1" presStyleLbl="callout" presStyleIdx="1" presStyleCnt="10"/>
      <dgm:spPr>
        <a:ln w="28575">
          <a:solidFill>
            <a:schemeClr val="tx1"/>
          </a:solidFill>
        </a:ln>
      </dgm:spPr>
    </dgm:pt>
    <dgm:pt modelId="{A2346748-9754-40DD-94D2-706AA010C899}" type="pres">
      <dgm:prSet presAssocID="{18E86721-409F-48C8-AEC5-6DB31DAD5752}" presName="circle2" presStyleLbl="lnNode1" presStyleIdx="1" presStyleCnt="5"/>
      <dgm:spPr/>
    </dgm:pt>
    <dgm:pt modelId="{25579ED5-2752-42DB-8F41-497D73FA1370}" type="pres">
      <dgm:prSet presAssocID="{18E86721-409F-48C8-AEC5-6DB31DAD5752}" presName="text2" presStyleLbl="revTx" presStyleIdx="1" presStyleCnt="5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9269FC93-9AC6-4A27-8DC0-AEC66AC6ECA3}" type="pres">
      <dgm:prSet presAssocID="{18E86721-409F-48C8-AEC5-6DB31DAD5752}" presName="line2" presStyleLbl="callout" presStyleIdx="2" presStyleCnt="10"/>
      <dgm:spPr>
        <a:ln w="28575">
          <a:solidFill>
            <a:schemeClr val="tx1"/>
          </a:solidFill>
        </a:ln>
      </dgm:spPr>
    </dgm:pt>
    <dgm:pt modelId="{584A464A-A8E3-470E-9602-2B173E0C7707}" type="pres">
      <dgm:prSet presAssocID="{18E86721-409F-48C8-AEC5-6DB31DAD5752}" presName="d2" presStyleLbl="callout" presStyleIdx="3" presStyleCnt="10"/>
      <dgm:spPr>
        <a:ln w="28575">
          <a:solidFill>
            <a:schemeClr val="tx1"/>
          </a:solidFill>
        </a:ln>
      </dgm:spPr>
    </dgm:pt>
    <dgm:pt modelId="{A6F03862-E945-46C9-BC66-09D02ABDC15F}" type="pres">
      <dgm:prSet presAssocID="{0D6F84C7-B9C0-44E1-922F-FE870948B5C5}" presName="circle3" presStyleLbl="lnNode1" presStyleIdx="2" presStyleCnt="5"/>
      <dgm:spPr/>
    </dgm:pt>
    <dgm:pt modelId="{0467BB4C-D585-4D60-9F51-C7423A2CD115}" type="pres">
      <dgm:prSet presAssocID="{0D6F84C7-B9C0-44E1-922F-FE870948B5C5}" presName="text3" presStyleLbl="revTx" presStyleIdx="2" presStyleCnt="5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85565BB1-E03C-452F-8BF1-8F9C4140F4E6}" type="pres">
      <dgm:prSet presAssocID="{0D6F84C7-B9C0-44E1-922F-FE870948B5C5}" presName="line3" presStyleLbl="callout" presStyleIdx="4" presStyleCnt="10"/>
      <dgm:spPr>
        <a:ln w="28575">
          <a:solidFill>
            <a:schemeClr val="tx1"/>
          </a:solidFill>
        </a:ln>
      </dgm:spPr>
    </dgm:pt>
    <dgm:pt modelId="{055C064F-6C9D-43DF-A9FB-41D40EB266AD}" type="pres">
      <dgm:prSet presAssocID="{0D6F84C7-B9C0-44E1-922F-FE870948B5C5}" presName="d3" presStyleLbl="callout" presStyleIdx="5" presStyleCnt="10"/>
      <dgm:spPr>
        <a:ln w="28575">
          <a:solidFill>
            <a:schemeClr val="tx1"/>
          </a:solidFill>
        </a:ln>
      </dgm:spPr>
    </dgm:pt>
    <dgm:pt modelId="{E4B9CA9B-478A-48A9-8292-7C5BE8797C3B}" type="pres">
      <dgm:prSet presAssocID="{3D09DA1C-F131-44E6-A36E-58EE468CFC2D}" presName="circle4" presStyleLbl="lnNode1" presStyleIdx="3" presStyleCnt="5"/>
      <dgm:spPr/>
    </dgm:pt>
    <dgm:pt modelId="{E66D3523-6660-4C9F-BE7D-AE9870DDEA86}" type="pres">
      <dgm:prSet presAssocID="{3D09DA1C-F131-44E6-A36E-58EE468CFC2D}" presName="text4" presStyleLbl="revTx" presStyleIdx="3" presStyleCnt="5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4178B98-D202-47BC-B6FE-6FC333A8CDF5}" type="pres">
      <dgm:prSet presAssocID="{3D09DA1C-F131-44E6-A36E-58EE468CFC2D}" presName="line4" presStyleLbl="callout" presStyleIdx="6" presStyleCnt="10"/>
      <dgm:spPr>
        <a:ln w="28575">
          <a:solidFill>
            <a:schemeClr val="tx1"/>
          </a:solidFill>
        </a:ln>
      </dgm:spPr>
    </dgm:pt>
    <dgm:pt modelId="{58641CFF-BFBF-492B-AFF1-89111C9E2FF4}" type="pres">
      <dgm:prSet presAssocID="{3D09DA1C-F131-44E6-A36E-58EE468CFC2D}" presName="d4" presStyleLbl="callout" presStyleIdx="7" presStyleCnt="10"/>
      <dgm:spPr>
        <a:ln w="28575">
          <a:solidFill>
            <a:schemeClr val="tx1"/>
          </a:solidFill>
        </a:ln>
      </dgm:spPr>
    </dgm:pt>
    <dgm:pt modelId="{FC8A963F-264D-4F86-999C-CCCAC605894E}" type="pres">
      <dgm:prSet presAssocID="{29B145E9-589C-43C9-A9A0-53363AB834D2}" presName="circle5" presStyleLbl="lnNode1" presStyleIdx="4" presStyleCnt="5"/>
      <dgm:spPr/>
      <dgm:t>
        <a:bodyPr/>
        <a:lstStyle/>
        <a:p>
          <a:endParaRPr lang="zh-TW" altLang="en-US"/>
        </a:p>
      </dgm:t>
    </dgm:pt>
    <dgm:pt modelId="{3D79CE36-BD9F-40A9-BF51-FB00B8BA655D}" type="pres">
      <dgm:prSet presAssocID="{29B145E9-589C-43C9-A9A0-53363AB834D2}" presName="text5" presStyleLbl="revTx" presStyleIdx="4" presStyleCnt="5" custScaleX="270801" custLinFactNeighborX="1875" custLinFactNeighborY="21749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5BFD693D-9E40-4692-B111-2917032D4844}" type="pres">
      <dgm:prSet presAssocID="{29B145E9-589C-43C9-A9A0-53363AB834D2}" presName="line5" presStyleLbl="callout" presStyleIdx="8" presStyleCnt="10"/>
      <dgm:spPr>
        <a:ln w="28575">
          <a:solidFill>
            <a:schemeClr val="tx1"/>
          </a:solidFill>
        </a:ln>
      </dgm:spPr>
    </dgm:pt>
    <dgm:pt modelId="{B92ABB87-2922-4349-BDB4-66E4B6649DFC}" type="pres">
      <dgm:prSet presAssocID="{29B145E9-589C-43C9-A9A0-53363AB834D2}" presName="d5" presStyleLbl="callout" presStyleIdx="9" presStyleCnt="10"/>
      <dgm:spPr>
        <a:ln w="28575">
          <a:solidFill>
            <a:schemeClr val="tx1"/>
          </a:solidFill>
        </a:ln>
      </dgm:spPr>
    </dgm:pt>
  </dgm:ptLst>
  <dgm:cxnLst>
    <dgm:cxn modelId="{24B18D2A-9262-4A32-81D7-E86F6A3631F5}" srcId="{851E8192-C10B-446D-90AA-2C5519CF0A75}" destId="{29B145E9-589C-43C9-A9A0-53363AB834D2}" srcOrd="4" destOrd="0" parTransId="{D30FB058-BA34-4EB5-94FE-732817E82D12}" sibTransId="{FB515A26-9AF9-4D5B-BBF3-094260554594}"/>
    <dgm:cxn modelId="{D35FF333-1178-45AB-80C9-1CA6AD3B9EA5}" type="presOf" srcId="{A4F7FA2A-B4DD-4609-A027-7832442A091E}" destId="{8204374D-FDC7-4690-AE19-E4AEF2E24B7C}" srcOrd="0" destOrd="0" presId="urn:microsoft.com/office/officeart/2005/8/layout/target1"/>
    <dgm:cxn modelId="{6557C76A-C235-439F-BE57-8C906B3B5847}" srcId="{851E8192-C10B-446D-90AA-2C5519CF0A75}" destId="{A4F7FA2A-B4DD-4609-A027-7832442A091E}" srcOrd="0" destOrd="0" parTransId="{8414AF80-67E9-4A2B-BA60-D1B2D69AAF55}" sibTransId="{8134794A-5679-4327-AF17-1A25F5A5464B}"/>
    <dgm:cxn modelId="{62429599-8247-46E8-87AB-1D2317217E85}" srcId="{851E8192-C10B-446D-90AA-2C5519CF0A75}" destId="{0D6F84C7-B9C0-44E1-922F-FE870948B5C5}" srcOrd="2" destOrd="0" parTransId="{7FD7644D-795E-4E18-A74F-7CCC9CC30142}" sibTransId="{1D4D144D-60C5-42E2-BE5C-85A9D5D67281}"/>
    <dgm:cxn modelId="{B43D7955-04E1-497C-852B-E1BA58DB03B7}" type="presOf" srcId="{18E86721-409F-48C8-AEC5-6DB31DAD5752}" destId="{25579ED5-2752-42DB-8F41-497D73FA1370}" srcOrd="0" destOrd="0" presId="urn:microsoft.com/office/officeart/2005/8/layout/target1"/>
    <dgm:cxn modelId="{49CE1C0B-D72D-450E-8713-5BE289F2C533}" srcId="{851E8192-C10B-446D-90AA-2C5519CF0A75}" destId="{3D09DA1C-F131-44E6-A36E-58EE468CFC2D}" srcOrd="3" destOrd="0" parTransId="{1F9D48D6-478B-4D12-BDD0-CECA54189323}" sibTransId="{2BDE893C-17B5-4095-ABCA-BEC6C39C0A37}"/>
    <dgm:cxn modelId="{AADD0983-835F-4B34-BCB4-4D05473BC59A}" srcId="{851E8192-C10B-446D-90AA-2C5519CF0A75}" destId="{18E86721-409F-48C8-AEC5-6DB31DAD5752}" srcOrd="1" destOrd="0" parTransId="{6389CC61-B522-4D48-8D18-2065858F9DA8}" sibTransId="{FAC84C86-BEE4-402A-8158-FF4CA3C988C2}"/>
    <dgm:cxn modelId="{BF0BCFA1-B73E-43F7-A393-00DAAE3EB6CC}" type="presOf" srcId="{3D09DA1C-F131-44E6-A36E-58EE468CFC2D}" destId="{E66D3523-6660-4C9F-BE7D-AE9870DDEA86}" srcOrd="0" destOrd="0" presId="urn:microsoft.com/office/officeart/2005/8/layout/target1"/>
    <dgm:cxn modelId="{0D0CDF68-883C-4377-A46F-3F374A9DCADC}" type="presOf" srcId="{851E8192-C10B-446D-90AA-2C5519CF0A75}" destId="{9449A1FF-248C-42F2-BD9D-1F1AD35F39E3}" srcOrd="0" destOrd="0" presId="urn:microsoft.com/office/officeart/2005/8/layout/target1"/>
    <dgm:cxn modelId="{EF9EABEE-7765-44AD-AA82-78A021F51054}" type="presOf" srcId="{0D6F84C7-B9C0-44E1-922F-FE870948B5C5}" destId="{0467BB4C-D585-4D60-9F51-C7423A2CD115}" srcOrd="0" destOrd="0" presId="urn:microsoft.com/office/officeart/2005/8/layout/target1"/>
    <dgm:cxn modelId="{BFCF30BD-23DB-4839-8B5D-F45EE880A360}" type="presOf" srcId="{29B145E9-589C-43C9-A9A0-53363AB834D2}" destId="{3D79CE36-BD9F-40A9-BF51-FB00B8BA655D}" srcOrd="0" destOrd="0" presId="urn:microsoft.com/office/officeart/2005/8/layout/target1"/>
    <dgm:cxn modelId="{6904102F-49B8-4AB3-95F3-FE222CC71E2B}" type="presParOf" srcId="{9449A1FF-248C-42F2-BD9D-1F1AD35F39E3}" destId="{058952CE-67F9-43AB-A4EB-DB8DF45815FF}" srcOrd="0" destOrd="0" presId="urn:microsoft.com/office/officeart/2005/8/layout/target1"/>
    <dgm:cxn modelId="{0A194B06-7496-450D-BB05-5DA5C237E2AA}" type="presParOf" srcId="{9449A1FF-248C-42F2-BD9D-1F1AD35F39E3}" destId="{8204374D-FDC7-4690-AE19-E4AEF2E24B7C}" srcOrd="1" destOrd="0" presId="urn:microsoft.com/office/officeart/2005/8/layout/target1"/>
    <dgm:cxn modelId="{D2F9F083-6492-4E7E-B885-21A1395E61B1}" type="presParOf" srcId="{9449A1FF-248C-42F2-BD9D-1F1AD35F39E3}" destId="{D777A511-B217-4947-8930-A7CAE29BB739}" srcOrd="2" destOrd="0" presId="urn:microsoft.com/office/officeart/2005/8/layout/target1"/>
    <dgm:cxn modelId="{E3BAAF4E-082B-4A51-820D-ADEFF0F45706}" type="presParOf" srcId="{9449A1FF-248C-42F2-BD9D-1F1AD35F39E3}" destId="{371B92AE-99A5-474A-A55F-0522AE6F8A98}" srcOrd="3" destOrd="0" presId="urn:microsoft.com/office/officeart/2005/8/layout/target1"/>
    <dgm:cxn modelId="{76874F67-7FD2-4E6B-BE94-260150874B50}" type="presParOf" srcId="{9449A1FF-248C-42F2-BD9D-1F1AD35F39E3}" destId="{A2346748-9754-40DD-94D2-706AA010C899}" srcOrd="4" destOrd="0" presId="urn:microsoft.com/office/officeart/2005/8/layout/target1"/>
    <dgm:cxn modelId="{D8466F83-AE7E-4FEC-8688-231DAB534CDD}" type="presParOf" srcId="{9449A1FF-248C-42F2-BD9D-1F1AD35F39E3}" destId="{25579ED5-2752-42DB-8F41-497D73FA1370}" srcOrd="5" destOrd="0" presId="urn:microsoft.com/office/officeart/2005/8/layout/target1"/>
    <dgm:cxn modelId="{A2BF43BC-3523-4244-87E3-E372E3FCCB59}" type="presParOf" srcId="{9449A1FF-248C-42F2-BD9D-1F1AD35F39E3}" destId="{9269FC93-9AC6-4A27-8DC0-AEC66AC6ECA3}" srcOrd="6" destOrd="0" presId="urn:microsoft.com/office/officeart/2005/8/layout/target1"/>
    <dgm:cxn modelId="{E349618B-A365-4EA4-B562-89AB1B216B19}" type="presParOf" srcId="{9449A1FF-248C-42F2-BD9D-1F1AD35F39E3}" destId="{584A464A-A8E3-470E-9602-2B173E0C7707}" srcOrd="7" destOrd="0" presId="urn:microsoft.com/office/officeart/2005/8/layout/target1"/>
    <dgm:cxn modelId="{8E3D6279-C532-468F-96E0-E7C6B56A018C}" type="presParOf" srcId="{9449A1FF-248C-42F2-BD9D-1F1AD35F39E3}" destId="{A6F03862-E945-46C9-BC66-09D02ABDC15F}" srcOrd="8" destOrd="0" presId="urn:microsoft.com/office/officeart/2005/8/layout/target1"/>
    <dgm:cxn modelId="{59454939-7B5A-4084-A3FE-6ED225914320}" type="presParOf" srcId="{9449A1FF-248C-42F2-BD9D-1F1AD35F39E3}" destId="{0467BB4C-D585-4D60-9F51-C7423A2CD115}" srcOrd="9" destOrd="0" presId="urn:microsoft.com/office/officeart/2005/8/layout/target1"/>
    <dgm:cxn modelId="{62ABA71B-7AFE-4C2F-9C65-83E40CAE5D41}" type="presParOf" srcId="{9449A1FF-248C-42F2-BD9D-1F1AD35F39E3}" destId="{85565BB1-E03C-452F-8BF1-8F9C4140F4E6}" srcOrd="10" destOrd="0" presId="urn:microsoft.com/office/officeart/2005/8/layout/target1"/>
    <dgm:cxn modelId="{98603E41-58CE-4055-B1AB-B14995362096}" type="presParOf" srcId="{9449A1FF-248C-42F2-BD9D-1F1AD35F39E3}" destId="{055C064F-6C9D-43DF-A9FB-41D40EB266AD}" srcOrd="11" destOrd="0" presId="urn:microsoft.com/office/officeart/2005/8/layout/target1"/>
    <dgm:cxn modelId="{0405AFC5-DBEF-42ED-9C6E-4C3E96630C86}" type="presParOf" srcId="{9449A1FF-248C-42F2-BD9D-1F1AD35F39E3}" destId="{E4B9CA9B-478A-48A9-8292-7C5BE8797C3B}" srcOrd="12" destOrd="0" presId="urn:microsoft.com/office/officeart/2005/8/layout/target1"/>
    <dgm:cxn modelId="{B29DF03F-8183-4FBA-A0A2-41FBB1C6E435}" type="presParOf" srcId="{9449A1FF-248C-42F2-BD9D-1F1AD35F39E3}" destId="{E66D3523-6660-4C9F-BE7D-AE9870DDEA86}" srcOrd="13" destOrd="0" presId="urn:microsoft.com/office/officeart/2005/8/layout/target1"/>
    <dgm:cxn modelId="{A5E6E047-4344-4667-BFAE-181E6982FFA9}" type="presParOf" srcId="{9449A1FF-248C-42F2-BD9D-1F1AD35F39E3}" destId="{B4178B98-D202-47BC-B6FE-6FC333A8CDF5}" srcOrd="14" destOrd="0" presId="urn:microsoft.com/office/officeart/2005/8/layout/target1"/>
    <dgm:cxn modelId="{850DE0BC-E98B-4F7F-9FA7-88C106D3267B}" type="presParOf" srcId="{9449A1FF-248C-42F2-BD9D-1F1AD35F39E3}" destId="{58641CFF-BFBF-492B-AFF1-89111C9E2FF4}" srcOrd="15" destOrd="0" presId="urn:microsoft.com/office/officeart/2005/8/layout/target1"/>
    <dgm:cxn modelId="{7C4D97F3-FE30-4118-AFFD-12CD4B400648}" type="presParOf" srcId="{9449A1FF-248C-42F2-BD9D-1F1AD35F39E3}" destId="{FC8A963F-264D-4F86-999C-CCCAC605894E}" srcOrd="16" destOrd="0" presId="urn:microsoft.com/office/officeart/2005/8/layout/target1"/>
    <dgm:cxn modelId="{6F645C34-3CE7-4657-8B02-061124AE9242}" type="presParOf" srcId="{9449A1FF-248C-42F2-BD9D-1F1AD35F39E3}" destId="{3D79CE36-BD9F-40A9-BF51-FB00B8BA655D}" srcOrd="17" destOrd="0" presId="urn:microsoft.com/office/officeart/2005/8/layout/target1"/>
    <dgm:cxn modelId="{5BCC4BD6-A3E1-444D-9B48-062A9AECDF8F}" type="presParOf" srcId="{9449A1FF-248C-42F2-BD9D-1F1AD35F39E3}" destId="{5BFD693D-9E40-4692-B111-2917032D4844}" srcOrd="18" destOrd="0" presId="urn:microsoft.com/office/officeart/2005/8/layout/target1"/>
    <dgm:cxn modelId="{57B8A57B-C5E4-4A4E-BEF5-B54E3EF58E19}" type="presParOf" srcId="{9449A1FF-248C-42F2-BD9D-1F1AD35F39E3}" destId="{B92ABB87-2922-4349-BDB4-66E4B6649DFC}" srcOrd="19" destOrd="0" presId="urn:microsoft.com/office/officeart/2005/8/layout/targe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8A963F-264D-4F86-999C-CCCAC605894E}">
      <dsp:nvSpPr>
        <dsp:cNvPr id="0" name=""/>
        <dsp:cNvSpPr/>
      </dsp:nvSpPr>
      <dsp:spPr>
        <a:xfrm>
          <a:off x="-394190" y="1211063"/>
          <a:ext cx="4164592" cy="4164592"/>
        </a:xfrm>
        <a:prstGeom prst="ellipse">
          <a:avLst/>
        </a:prstGeom>
        <a:gradFill rotWithShape="0">
          <a:gsLst>
            <a:gs pos="0">
              <a:schemeClr val="accent4">
                <a:hueOff val="10395692"/>
                <a:satOff val="-47968"/>
                <a:lumOff val="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10395692"/>
                <a:satOff val="-47968"/>
                <a:lumOff val="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10395692"/>
                <a:satOff val="-47968"/>
                <a:lumOff val="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E4B9CA9B-478A-48A9-8292-7C5BE8797C3B}">
      <dsp:nvSpPr>
        <dsp:cNvPr id="0" name=""/>
        <dsp:cNvSpPr/>
      </dsp:nvSpPr>
      <dsp:spPr>
        <a:xfrm>
          <a:off x="68425" y="1673680"/>
          <a:ext cx="3239358" cy="3239358"/>
        </a:xfrm>
        <a:prstGeom prst="ellipse">
          <a:avLst/>
        </a:prstGeom>
        <a:gradFill rotWithShape="0">
          <a:gsLst>
            <a:gs pos="0">
              <a:schemeClr val="accent4">
                <a:hueOff val="7796769"/>
                <a:satOff val="-35976"/>
                <a:lumOff val="132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7796769"/>
                <a:satOff val="-35976"/>
                <a:lumOff val="132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7796769"/>
                <a:satOff val="-35976"/>
                <a:lumOff val="132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A6F03862-E945-46C9-BC66-09D02ABDC15F}">
      <dsp:nvSpPr>
        <dsp:cNvPr id="0" name=""/>
        <dsp:cNvSpPr/>
      </dsp:nvSpPr>
      <dsp:spPr>
        <a:xfrm>
          <a:off x="531042" y="2136297"/>
          <a:ext cx="2314125" cy="2314125"/>
        </a:xfrm>
        <a:prstGeom prst="ellipse">
          <a:avLst/>
        </a:prstGeom>
        <a:gradFill rotWithShape="0">
          <a:gsLst>
            <a:gs pos="0">
              <a:schemeClr val="accent4">
                <a:hueOff val="5197846"/>
                <a:satOff val="-23984"/>
                <a:lumOff val="88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5197846"/>
                <a:satOff val="-23984"/>
                <a:lumOff val="88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5197846"/>
                <a:satOff val="-23984"/>
                <a:lumOff val="88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A2346748-9754-40DD-94D2-706AA010C899}">
      <dsp:nvSpPr>
        <dsp:cNvPr id="0" name=""/>
        <dsp:cNvSpPr/>
      </dsp:nvSpPr>
      <dsp:spPr>
        <a:xfrm>
          <a:off x="994006" y="2599260"/>
          <a:ext cx="1388197" cy="1388197"/>
        </a:xfrm>
        <a:prstGeom prst="ellipse">
          <a:avLst/>
        </a:prstGeom>
        <a:gradFill rotWithShape="0">
          <a:gsLst>
            <a:gs pos="0">
              <a:schemeClr val="accent4">
                <a:hueOff val="2598923"/>
                <a:satOff val="-11992"/>
                <a:lumOff val="44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2598923"/>
                <a:satOff val="-11992"/>
                <a:lumOff val="44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2598923"/>
                <a:satOff val="-11992"/>
                <a:lumOff val="44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058952CE-67F9-43AB-A4EB-DB8DF45815FF}">
      <dsp:nvSpPr>
        <dsp:cNvPr id="0" name=""/>
        <dsp:cNvSpPr/>
      </dsp:nvSpPr>
      <dsp:spPr>
        <a:xfrm>
          <a:off x="1456623" y="3061877"/>
          <a:ext cx="462963" cy="462963"/>
        </a:xfrm>
        <a:prstGeom prst="ellips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8204374D-FDC7-4690-AE19-E4AEF2E24B7C}">
      <dsp:nvSpPr>
        <dsp:cNvPr id="0" name=""/>
        <dsp:cNvSpPr/>
      </dsp:nvSpPr>
      <dsp:spPr>
        <a:xfrm>
          <a:off x="4464500" y="177134"/>
          <a:ext cx="2082296" cy="7351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30480" rIns="30480" bIns="3048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2400" kern="1200" dirty="0"/>
        </a:p>
      </dsp:txBody>
      <dsp:txXfrm>
        <a:off x="4464500" y="177134"/>
        <a:ext cx="2082296" cy="735189"/>
      </dsp:txXfrm>
    </dsp:sp>
    <dsp:sp modelId="{D777A511-B217-4947-8930-A7CAE29BB739}">
      <dsp:nvSpPr>
        <dsp:cNvPr id="0" name=""/>
        <dsp:cNvSpPr/>
      </dsp:nvSpPr>
      <dsp:spPr>
        <a:xfrm>
          <a:off x="3943926" y="544728"/>
          <a:ext cx="520574" cy="0"/>
        </a:xfrm>
        <a:prstGeom prst="line">
          <a:avLst/>
        </a:prstGeom>
        <a:noFill/>
        <a:ln w="2857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1">
          <a:scrgbClr r="0" g="0" b="0"/>
        </a:effectRef>
        <a:fontRef idx="minor"/>
      </dsp:style>
    </dsp:sp>
    <dsp:sp modelId="{371B92AE-99A5-474A-A55F-0522AE6F8A98}">
      <dsp:nvSpPr>
        <dsp:cNvPr id="0" name=""/>
        <dsp:cNvSpPr/>
      </dsp:nvSpPr>
      <dsp:spPr>
        <a:xfrm rot="5400000">
          <a:off x="1439964" y="792869"/>
          <a:ext cx="2748631" cy="2252350"/>
        </a:xfrm>
        <a:prstGeom prst="line">
          <a:avLst/>
        </a:prstGeom>
        <a:noFill/>
        <a:ln w="2857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1">
          <a:scrgbClr r="0" g="0" b="0"/>
        </a:effectRef>
        <a:fontRef idx="minor"/>
      </dsp:style>
    </dsp:sp>
    <dsp:sp modelId="{25579ED5-2752-42DB-8F41-497D73FA1370}">
      <dsp:nvSpPr>
        <dsp:cNvPr id="0" name=""/>
        <dsp:cNvSpPr/>
      </dsp:nvSpPr>
      <dsp:spPr>
        <a:xfrm>
          <a:off x="4464500" y="954524"/>
          <a:ext cx="2082296" cy="7351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30480" rIns="30480" bIns="3048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2400" kern="1200" dirty="0"/>
        </a:p>
      </dsp:txBody>
      <dsp:txXfrm>
        <a:off x="4464500" y="954524"/>
        <a:ext cx="2082296" cy="735189"/>
      </dsp:txXfrm>
    </dsp:sp>
    <dsp:sp modelId="{9269FC93-9AC6-4A27-8DC0-AEC66AC6ECA3}">
      <dsp:nvSpPr>
        <dsp:cNvPr id="0" name=""/>
        <dsp:cNvSpPr/>
      </dsp:nvSpPr>
      <dsp:spPr>
        <a:xfrm>
          <a:off x="3943926" y="1322119"/>
          <a:ext cx="520574" cy="0"/>
        </a:xfrm>
        <a:prstGeom prst="line">
          <a:avLst/>
        </a:prstGeom>
        <a:noFill/>
        <a:ln w="2857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1">
          <a:scrgbClr r="0" g="0" b="0"/>
        </a:effectRef>
        <a:fontRef idx="minor"/>
      </dsp:style>
    </dsp:sp>
    <dsp:sp modelId="{584A464A-A8E3-470E-9602-2B173E0C7707}">
      <dsp:nvSpPr>
        <dsp:cNvPr id="0" name=""/>
        <dsp:cNvSpPr/>
      </dsp:nvSpPr>
      <dsp:spPr>
        <a:xfrm rot="5400000">
          <a:off x="1843861" y="1511191"/>
          <a:ext cx="2288582" cy="1908771"/>
        </a:xfrm>
        <a:prstGeom prst="line">
          <a:avLst/>
        </a:prstGeom>
        <a:noFill/>
        <a:ln w="2857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1">
          <a:scrgbClr r="0" g="0" b="0"/>
        </a:effectRef>
        <a:fontRef idx="minor"/>
      </dsp:style>
    </dsp:sp>
    <dsp:sp modelId="{0467BB4C-D585-4D60-9F51-C7423A2CD115}">
      <dsp:nvSpPr>
        <dsp:cNvPr id="0" name=""/>
        <dsp:cNvSpPr/>
      </dsp:nvSpPr>
      <dsp:spPr>
        <a:xfrm>
          <a:off x="4464500" y="1731915"/>
          <a:ext cx="2082296" cy="7351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30480" rIns="30480" bIns="3048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2400" kern="1200" dirty="0"/>
        </a:p>
      </dsp:txBody>
      <dsp:txXfrm>
        <a:off x="4464500" y="1731915"/>
        <a:ext cx="2082296" cy="735189"/>
      </dsp:txXfrm>
    </dsp:sp>
    <dsp:sp modelId="{85565BB1-E03C-452F-8BF1-8F9C4140F4E6}">
      <dsp:nvSpPr>
        <dsp:cNvPr id="0" name=""/>
        <dsp:cNvSpPr/>
      </dsp:nvSpPr>
      <dsp:spPr>
        <a:xfrm>
          <a:off x="3943926" y="2099509"/>
          <a:ext cx="520574" cy="0"/>
        </a:xfrm>
        <a:prstGeom prst="line">
          <a:avLst/>
        </a:prstGeom>
        <a:noFill/>
        <a:ln w="2857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1">
          <a:scrgbClr r="0" g="0" b="0"/>
        </a:effectRef>
        <a:fontRef idx="minor"/>
      </dsp:style>
    </dsp:sp>
    <dsp:sp modelId="{055C064F-6C9D-43DF-A9FB-41D40EB266AD}">
      <dsp:nvSpPr>
        <dsp:cNvPr id="0" name=""/>
        <dsp:cNvSpPr/>
      </dsp:nvSpPr>
      <dsp:spPr>
        <a:xfrm rot="5400000">
          <a:off x="2239913" y="2200154"/>
          <a:ext cx="1804656" cy="1603368"/>
        </a:xfrm>
        <a:prstGeom prst="line">
          <a:avLst/>
        </a:prstGeom>
        <a:noFill/>
        <a:ln w="2857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1">
          <a:scrgbClr r="0" g="0" b="0"/>
        </a:effectRef>
        <a:fontRef idx="minor"/>
      </dsp:style>
    </dsp:sp>
    <dsp:sp modelId="{E66D3523-6660-4C9F-BE7D-AE9870DDEA86}">
      <dsp:nvSpPr>
        <dsp:cNvPr id="0" name=""/>
        <dsp:cNvSpPr/>
      </dsp:nvSpPr>
      <dsp:spPr>
        <a:xfrm>
          <a:off x="4464500" y="2492647"/>
          <a:ext cx="2082296" cy="7351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30480" rIns="30480" bIns="3048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2400" kern="1200" dirty="0"/>
        </a:p>
      </dsp:txBody>
      <dsp:txXfrm>
        <a:off x="4464500" y="2492647"/>
        <a:ext cx="2082296" cy="735189"/>
      </dsp:txXfrm>
    </dsp:sp>
    <dsp:sp modelId="{B4178B98-D202-47BC-B6FE-6FC333A8CDF5}">
      <dsp:nvSpPr>
        <dsp:cNvPr id="0" name=""/>
        <dsp:cNvSpPr/>
      </dsp:nvSpPr>
      <dsp:spPr>
        <a:xfrm>
          <a:off x="3943926" y="2860242"/>
          <a:ext cx="520574" cy="0"/>
        </a:xfrm>
        <a:prstGeom prst="line">
          <a:avLst/>
        </a:prstGeom>
        <a:noFill/>
        <a:ln w="2857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1">
          <a:scrgbClr r="0" g="0" b="0"/>
        </a:effectRef>
        <a:fontRef idx="minor"/>
      </dsp:style>
    </dsp:sp>
    <dsp:sp modelId="{58641CFF-BFBF-492B-AFF1-89111C9E2FF4}">
      <dsp:nvSpPr>
        <dsp:cNvPr id="0" name=""/>
        <dsp:cNvSpPr/>
      </dsp:nvSpPr>
      <dsp:spPr>
        <a:xfrm rot="5400000">
          <a:off x="2634161" y="2927569"/>
          <a:ext cx="1377091" cy="1242436"/>
        </a:xfrm>
        <a:prstGeom prst="line">
          <a:avLst/>
        </a:prstGeom>
        <a:noFill/>
        <a:ln w="2857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1">
          <a:scrgbClr r="0" g="0" b="0"/>
        </a:effectRef>
        <a:fontRef idx="minor"/>
      </dsp:style>
    </dsp:sp>
    <dsp:sp modelId="{3D79CE36-BD9F-40A9-BF51-FB00B8BA655D}">
      <dsp:nvSpPr>
        <dsp:cNvPr id="0" name=""/>
        <dsp:cNvSpPr/>
      </dsp:nvSpPr>
      <dsp:spPr>
        <a:xfrm>
          <a:off x="2686208" y="3391064"/>
          <a:ext cx="5638879" cy="7351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30480" rIns="30480" bIns="3048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2400" kern="1200" dirty="0"/>
        </a:p>
      </dsp:txBody>
      <dsp:txXfrm>
        <a:off x="2686208" y="3391064"/>
        <a:ext cx="5638879" cy="735189"/>
      </dsp:txXfrm>
    </dsp:sp>
    <dsp:sp modelId="{5BFD693D-9E40-4692-B111-2917032D4844}">
      <dsp:nvSpPr>
        <dsp:cNvPr id="0" name=""/>
        <dsp:cNvSpPr/>
      </dsp:nvSpPr>
      <dsp:spPr>
        <a:xfrm>
          <a:off x="3943926" y="3598763"/>
          <a:ext cx="520574" cy="0"/>
        </a:xfrm>
        <a:prstGeom prst="line">
          <a:avLst/>
        </a:prstGeom>
        <a:noFill/>
        <a:ln w="2857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1">
          <a:scrgbClr r="0" g="0" b="0"/>
        </a:effectRef>
        <a:fontRef idx="minor"/>
      </dsp:style>
    </dsp:sp>
    <dsp:sp modelId="{B92ABB87-2922-4349-BDB4-66E4B6649DFC}">
      <dsp:nvSpPr>
        <dsp:cNvPr id="0" name=""/>
        <dsp:cNvSpPr/>
      </dsp:nvSpPr>
      <dsp:spPr>
        <a:xfrm rot="5400000">
          <a:off x="3006892" y="3633468"/>
          <a:ext cx="971738" cy="902328"/>
        </a:xfrm>
        <a:prstGeom prst="line">
          <a:avLst/>
        </a:prstGeom>
        <a:noFill/>
        <a:ln w="2857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target1">
  <dgm:title val=""/>
  <dgm:desc val=""/>
  <dgm:catLst>
    <dgm:cat type="relationship" pri="25000"/>
    <dgm:cat type="convert" pri="2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hoose name="Name2">
          <dgm:if name="Name3" axis="ch" ptType="node" func="cnt" op="equ" val="0">
            <dgm:constrLst/>
          </dgm:if>
          <dgm:if name="Name4" axis="ch" ptType="node" func="cnt" op="equ" val="1">
            <dgm:constrLst>
              <dgm:constr type="primFontSz" for="des" ptType="node" op="equ" val="65"/>
              <dgm:constr type="w" for="ch" forName="circle1" refType="w" fact="0.6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3125"/>
              <dgm:constr type="r" for="ch" forName="text1" refType="w"/>
              <dgm:constr type="t" for="ch" forName="text1"/>
              <dgm:constr type="l" for="ch" forName="line1" refType="w" fact="0.625"/>
              <dgm:constr type="ctrY" for="ch" forName="line1" refType="ctrY" refFor="ch" refForName="text1"/>
              <dgm:constr type="r" for="ch" forName="line1" refType="l" refFor="ch" refForName="text1"/>
              <dgm:constr type="h" for="ch" forName="line1"/>
              <dgm:constr type="l" for="ch" forName="d1" refType="w" fact="0.3"/>
              <dgm:constr type="b" for="ch" forName="d1" refType="h" fact="0.625"/>
              <dgm:constr type="w" for="ch" forName="d1" refType="w" fact="0.32475"/>
              <dgm:constr type="h" for="ch" forName="d1" refType="h" fact="0.469"/>
            </dgm:constrLst>
          </dgm:if>
          <dgm:if name="Name5" axis="ch" ptType="node" func="cnt" op="equ" val="2">
            <dgm:constrLst>
              <dgm:constr type="primFontSz" for="des" ptType="node" op="equ" val="65"/>
              <dgm:constr type="w" for="ch" forName="circle1" refType="w" fact="0.2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3125"/>
              <dgm:constr type="r" for="ch" forName="text1" refType="w"/>
              <dgm:constr type="t" for="ch" forName="text1"/>
              <dgm:constr type="l" for="ch" forName="line1" refType="w" fact="0.625"/>
              <dgm:constr type="ctrY" for="ch" forName="line1" refType="ctrY" refFor="ch" refForName="text1"/>
              <dgm:constr type="w" for="ch" forName="line1" refType="w" fact="0.075"/>
              <dgm:constr type="h" for="ch" forName="line1"/>
              <dgm:constr type="l" for="ch" forName="d1" refType="w" fact="0.3"/>
              <dgm:constr type="b" for="ch" forName="d1" refType="h" fact="0.625"/>
              <dgm:constr type="w" for="ch" forName="d1" refType="w" fact="0.32475"/>
              <dgm:constr type="h" for="ch" forName="d1" refType="h" fact="0.469"/>
              <dgm:constr type="w" for="ch" forName="circle2" refType="w" fact="0.6"/>
              <dgm:constr type="h" for="ch" forName="circle2" refType="w" refFor="ch" refForName="circle2"/>
              <dgm:constr type="ctrX" for="ch" forName="circle2" refType="w" fact="0.3"/>
              <dgm:constr type="ctrY" for="ch" forName="circle2" refType="h" fact="0.625"/>
              <dgm:constr type="w" for="ch" forName="text2" refType="w" fact="0.3"/>
              <dgm:constr type="h" for="ch" forName="text2" refType="h" fact="0.3125"/>
              <dgm:constr type="r" for="ch" forName="text2" refType="w"/>
              <dgm:constr type="t" for="ch" forName="text2" refType="b" refFor="ch" refForName="text1"/>
              <dgm:constr type="l" for="ch" forName="line2" refType="w" fact="0.625"/>
              <dgm:constr type="ctrY" for="ch" forName="line2" refType="ctrY" refFor="ch" refForName="text2"/>
              <dgm:constr type="w" for="ch" forName="line2" refType="w" fact="0.075"/>
              <dgm:constr type="h" for="ch" forName="line2"/>
              <dgm:constr type="l" for="ch" forName="d2" refType="w" fact="0.44325"/>
              <dgm:constr type="b" for="ch" forName="d2" refType="h" fact="0.7975"/>
              <dgm:constr type="w" for="ch" forName="d2" refType="w" fact="0.1815"/>
              <dgm:constr type="h" for="ch" forName="d2" refType="h" fact="0.3283"/>
            </dgm:constrLst>
          </dgm:if>
          <dgm:if name="Name6" axis="ch" ptType="node" func="cnt" op="equ" val="3">
            <dgm:constrLst>
              <dgm:constr type="primFontSz" for="des" ptType="node" op="equ" val="65"/>
              <dgm:constr type="w" for="ch" forName="circle1" refType="w" fact="0.12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21875"/>
              <dgm:constr type="r" for="ch" forName="text1" refType="w"/>
              <dgm:constr type="t" for="ch" forName="text1"/>
              <dgm:constr type="l" for="ch" forName="line1" refType="w" fact="0.625"/>
              <dgm:constr type="ctrY" for="ch" forName="line1" refType="ctrY" refFor="ch" refForName="text1"/>
              <dgm:constr type="w" for="ch" forName="line1" refType="w" fact="0.075"/>
              <dgm:constr type="h" for="ch" forName="line1"/>
              <dgm:constr type="l" for="ch" forName="d1" refType="w" fact="0.3"/>
              <dgm:constr type="b" for="ch" forName="d1" refType="h" fact="0.625"/>
              <dgm:constr type="w" for="ch" forName="d1" refType="w" fact="0.3247"/>
              <dgm:constr type="h" for="ch" forName="d1" refType="h" fact="0.5155"/>
              <dgm:constr type="w" for="ch" forName="circle2" refType="w" fact="0.36"/>
              <dgm:constr type="h" for="ch" forName="circle2" refType="w" refFor="ch" refForName="circle2"/>
              <dgm:constr type="ctrX" for="ch" forName="circle2" refType="w" fact="0.3"/>
              <dgm:constr type="ctrY" for="ch" forName="circle2" refType="h" fact="0.625"/>
              <dgm:constr type="w" for="ch" forName="text2" refType="w" fact="0.3"/>
              <dgm:constr type="h" for="ch" forName="text2" refType="h" fact="0.21875"/>
              <dgm:constr type="r" for="ch" forName="text2" refType="w"/>
              <dgm:constr type="t" for="ch" forName="text2" refType="b" refFor="ch" refForName="text1"/>
              <dgm:constr type="l" for="ch" forName="line2" refType="w" fact="0.625"/>
              <dgm:constr type="ctrY" for="ch" forName="line2" refType="ctrY" refFor="ch" refForName="text2"/>
              <dgm:constr type="w" for="ch" forName="line2" refType="w" fact="0.075"/>
              <dgm:constr type="h" for="ch" forName="line2"/>
              <dgm:constr type="l" for="ch" forName="d2" refType="w" fact="0.386"/>
              <dgm:constr type="b" for="ch" forName="d2" refType="h" fact="0.72969"/>
              <dgm:constr type="w" for="ch" forName="d2" refType="w" fact="0.2387"/>
              <dgm:constr type="h" for="ch" forName="d2" refType="h" fact="0.4017"/>
              <dgm:constr type="w" for="ch" forName="circle3" refType="w" fact="0.6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21875"/>
              <dgm:constr type="r" for="ch" forName="text3" refType="w"/>
              <dgm:constr type="t" for="ch" forName="text3" refType="b" refFor="ch" refForName="text2"/>
              <dgm:constr type="l" for="ch" forName="line3" refType="w" fact="0.625"/>
              <dgm:constr type="ctrY" for="ch" forName="line3" refType="ctrY" refFor="ch" refForName="text3"/>
              <dgm:constr type="w" for="ch" forName="line3" refType="w" fact="0.075"/>
              <dgm:constr type="h" for="ch" forName="line3"/>
              <dgm:constr type="l" for="ch" forName="d3" refType="w" fact="0.47175"/>
              <dgm:constr type="b" for="ch" forName="d3" refType="h" fact="0.83375"/>
              <dgm:constr type="w" for="ch" forName="d3" refType="w" fact="0.1527"/>
              <dgm:constr type="h" for="ch" forName="d3" refType="h" fact="0.287"/>
            </dgm:constrLst>
          </dgm:if>
          <dgm:if name="Name7" axis="ch" ptType="node" func="cnt" op="equ" val="4">
            <dgm:constrLst>
              <dgm:constr type="primFontSz" for="des" ptType="node" op="equ" val="65"/>
              <dgm:constr type="w" for="ch" forName="circle1" refType="w" fact="0.0857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17938"/>
              <dgm:constr type="r" for="ch" forName="text1" refType="w"/>
              <dgm:constr type="t" for="ch" forName="text1"/>
              <dgm:constr type="l" for="ch" forName="line1" refType="w" fact="0.625"/>
              <dgm:constr type="ctrY" for="ch" forName="line1" refType="ctrY" refFor="ch" refForName="text1"/>
              <dgm:constr type="w" for="ch" forName="line1" refType="w" fact="0.075"/>
              <dgm:constr type="h" for="ch" forName="line1"/>
              <dgm:constr type="l" for="ch" forName="d1" refType="w" fact="0.295"/>
              <dgm:constr type="b" for="ch" forName="d1" refType="h" fact="0.62"/>
              <dgm:constr type="w" for="ch" forName="d1" refType="w" fact="0.33"/>
              <dgm:constr type="h" for="ch" forName="d1" refType="h" fact="0.53"/>
              <dgm:constr type="w" for="ch" forName="circle2" refType="w" fact="0.2571"/>
              <dgm:constr type="h" for="ch" forName="circle2" refType="w" refFor="ch" refForName="circle2"/>
              <dgm:constr type="ctrX" for="ch" forName="circle2" refType="w" fact="0.3"/>
              <dgm:constr type="ctrY" for="ch" forName="circle2" refType="h" fact="0.625"/>
              <dgm:constr type="w" for="ch" forName="text2" refType="w" fact="0.3"/>
              <dgm:constr type="h" for="ch" forName="text2" refType="h" fact="0.17938"/>
              <dgm:constr type="r" for="ch" forName="text2" refType="w"/>
              <dgm:constr type="t" for="ch" forName="text2" refType="b" refFor="ch" refForName="text1"/>
              <dgm:constr type="l" for="ch" forName="line2" refType="w" fact="0.625"/>
              <dgm:constr type="ctrY" for="ch" forName="line2" refType="ctrY" refFor="ch" refForName="text2"/>
              <dgm:constr type="w" for="ch" forName="line2" refType="w" fact="0.075"/>
              <dgm:constr type="h" for="ch" forName="line2"/>
              <dgm:constr type="l" for="ch" forName="d2" refType="w" fact="0.36625"/>
              <dgm:constr type="b" for="ch" forName="d2" refType="h" fact="0.70438"/>
              <dgm:constr type="w" for="ch" forName="d2" refType="w" fact="0.2585"/>
              <dgm:constr type="h" for="ch" forName="d2" refType="h" fact="0.43525"/>
              <dgm:constr type="w" for="ch" forName="circle3" refType="w" fact="0.4285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17938"/>
              <dgm:constr type="r" for="ch" forName="text3" refType="w"/>
              <dgm:constr type="t" for="ch" forName="text3" refType="b" refFor="ch" refForName="text2"/>
              <dgm:constr type="l" for="ch" forName="line3" refType="w" fact="0.625"/>
              <dgm:constr type="ctrY" for="ch" forName="line3" refType="ctrY" refFor="ch" refForName="text3"/>
              <dgm:constr type="w" for="ch" forName="line3" refType="w" fact="0.075"/>
              <dgm:constr type="h" for="ch" forName="line3"/>
              <dgm:constr type="l" for="ch" forName="d3" refType="w" fact="0.4255"/>
              <dgm:constr type="b" for="ch" forName="d3" refType="h" fact="0.78031"/>
              <dgm:constr type="w" for="ch" forName="d3" refType="w" fact="0.1995"/>
              <dgm:constr type="h" for="ch" forName="d3" refType="h" fact="0.332"/>
              <dgm:constr type="w" for="ch" forName="circle4" refType="w" fact="0.6"/>
              <dgm:constr type="h" for="ch" forName="circle4" refType="w" refFor="ch" refForName="circle4"/>
              <dgm:constr type="ctrX" for="ch" forName="circle4" refType="ctrX" refFor="ch" refForName="circle1"/>
              <dgm:constr type="ctrY" for="ch" forName="circle4" refType="ctrY" refFor="ch" refForName="circle1"/>
              <dgm:constr type="w" for="ch" forName="text4" refType="w" fact="0.3"/>
              <dgm:constr type="h" for="ch" forName="text4" refType="h" fact="0.17938"/>
              <dgm:constr type="r" for="ch" forName="text4" refType="w"/>
              <dgm:constr type="t" for="ch" forName="text4" refType="b" refFor="ch" refForName="text3"/>
              <dgm:constr type="l" for="ch" forName="line4" refType="w" fact="0.625"/>
              <dgm:constr type="ctrY" for="ch" forName="line4" refType="ctrY" refFor="ch" refForName="text4"/>
              <dgm:constr type="w" for="ch" forName="line4" refType="w" fact="0.075"/>
              <dgm:constr type="h" for="ch" forName="line4"/>
              <dgm:constr type="l" for="ch" forName="d4" refType="w" fact="0.48525"/>
              <dgm:constr type="b" for="ch" forName="d4" refType="h" fact="0.85594"/>
              <dgm:constr type="w" for="ch" forName="d4" refType="w" fact="0.1394"/>
              <dgm:constr type="h" for="ch" forName="d4" refType="h" fact="0.2282"/>
            </dgm:constrLst>
          </dgm:if>
          <dgm:if name="Name8" axis="ch" ptType="node" func="cnt" op="gte" val="5">
            <dgm:constrLst>
              <dgm:constr type="primFontSz" for="des" ptType="node" op="equ" val="65"/>
              <dgm:constr type="w" for="ch" forName="circle1" refType="w" fact="0.0667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1324"/>
              <dgm:constr type="r" for="ch" forName="text1" refType="w"/>
              <dgm:constr type="ctrY" for="ch" forName="text1" refType="h" fact="0.13"/>
              <dgm:constr type="l" for="ch" forName="line1" refType="w" fact="0.625"/>
              <dgm:constr type="ctrY" for="ch" forName="line1" refType="ctrY" refFor="ch" refForName="text1"/>
              <dgm:constr type="w" for="ch" forName="line1" refType="w" fact="0.075"/>
              <dgm:constr type="h" for="ch" forName="line1"/>
              <dgm:constr type="l" for="ch" forName="d1" refType="w" fact="0.3"/>
              <dgm:constr type="b" for="ch" forName="d1" refType="h" fact="0.625"/>
              <dgm:constr type="w" for="ch" forName="d1" refType="w" fact="0.3245"/>
              <dgm:constr type="h" for="ch" forName="d1" refType="h" fact="0.495"/>
              <dgm:constr type="w" for="ch" forName="circle2" refType="w" fact="0.2"/>
              <dgm:constr type="h" for="ch" forName="circle2" refType="w" refFor="ch" refForName="circle2"/>
              <dgm:constr type="ctrX" for="ch" forName="circle2" refType="w" fact="0.3"/>
              <dgm:constr type="ctrY" for="ch" forName="circle2" refType="h" fact="0.625"/>
              <dgm:constr type="w" for="ch" forName="text2" refType="w" fact="0.3"/>
              <dgm:constr type="h" for="ch" forName="text2" refType="h" fact="0.1324"/>
              <dgm:constr type="r" for="ch" forName="text2" refType="w"/>
              <dgm:constr type="ctrY" for="ch" forName="text2" refType="h" fact="0.27"/>
              <dgm:constr type="l" for="ch" forName="line2" refType="w" fact="0.625"/>
              <dgm:constr type="ctrY" for="ch" forName="line2" refType="ctrY" refFor="ch" refForName="text2"/>
              <dgm:constr type="w" for="ch" forName="line2" refType="w" fact="0.075"/>
              <dgm:constr type="h" for="ch" forName="line2"/>
              <dgm:constr type="l" for="ch" forName="d2" refType="w" fact="0.3498"/>
              <dgm:constr type="b" for="ch" forName="d2" refType="h" fact="0.682"/>
              <dgm:constr type="w" for="ch" forName="d2" refType="w" fact="0.275"/>
              <dgm:constr type="h" for="ch" forName="d2" refType="h" fact="0.41215"/>
              <dgm:constr type="w" for="ch" forName="circle3" refType="w" fact="0.3334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1324"/>
              <dgm:constr type="r" for="ch" forName="text3" refType="w"/>
              <dgm:constr type="ctrY" for="ch" forName="text3" refType="h" fact="0.41"/>
              <dgm:constr type="l" for="ch" forName="line3" refType="w" fact="0.625"/>
              <dgm:constr type="ctrY" for="ch" forName="line3" refType="ctrY" refFor="ch" refForName="text3"/>
              <dgm:constr type="w" for="ch" forName="line3" refType="w" fact="0.075"/>
              <dgm:constr type="h" for="ch" forName="line3"/>
              <dgm:constr type="l" for="ch" forName="d3" refType="w" fact="0.394"/>
              <dgm:constr type="b" for="ch" forName="d3" refType="h" fact="0.735"/>
              <dgm:constr type="w" for="ch" forName="d3" refType="w" fact="0.231"/>
              <dgm:constr type="h" for="ch" forName="d3" refType="h" fact="0.325"/>
              <dgm:constr type="w" for="ch" forName="circle4" refType="w" fact="0.4667"/>
              <dgm:constr type="h" for="ch" forName="circle4" refType="w" refFor="ch" refForName="circle4"/>
              <dgm:constr type="ctrX" for="ch" forName="circle4" refType="ctrX" refFor="ch" refForName="circle1"/>
              <dgm:constr type="ctrY" for="ch" forName="circle4" refType="ctrY" refFor="ch" refForName="circle1"/>
              <dgm:constr type="w" for="ch" forName="text4" refType="w" fact="0.3"/>
              <dgm:constr type="h" for="ch" forName="text4" refType="h" fact="0.1324"/>
              <dgm:constr type="r" for="ch" forName="text4" refType="w"/>
              <dgm:constr type="ctrY" for="ch" forName="text4" refType="h" fact="0.547"/>
              <dgm:constr type="l" for="ch" forName="line4" refType="w" fact="0.625"/>
              <dgm:constr type="ctrY" for="ch" forName="line4" refType="ctrY" refFor="ch" refForName="text4"/>
              <dgm:constr type="w" for="ch" forName="line4" refType="w" fact="0.075"/>
              <dgm:constr type="h" for="ch" forName="line4"/>
              <dgm:constr type="l" for="ch" forName="d4" refType="w" fact="0.446"/>
              <dgm:constr type="b" for="ch" forName="d4" refType="h" fact="0.795"/>
              <dgm:constr type="w" for="ch" forName="d4" refType="w" fact="0.179"/>
              <dgm:constr type="h" for="ch" forName="d4" refType="h" fact="0.248"/>
              <dgm:constr type="w" for="ch" forName="circle5" refType="w" fact="0.6"/>
              <dgm:constr type="h" for="ch" forName="circle5" refType="w" refFor="ch" refForName="circle5"/>
              <dgm:constr type="ctrX" for="ch" forName="circle5" refType="ctrX" refFor="ch" refForName="circle1"/>
              <dgm:constr type="ctrY" for="ch" forName="circle5" refType="ctrY" refFor="ch" refForName="circle1"/>
              <dgm:constr type="w" for="ch" forName="text5" refType="w" fact="0.3"/>
              <dgm:constr type="h" for="ch" forName="text5" refType="h" fact="0.1324"/>
              <dgm:constr type="r" for="ch" forName="text5" refType="w"/>
              <dgm:constr type="ctrY" for="ch" forName="text5" refType="h" fact="0.68"/>
              <dgm:constr type="l" for="ch" forName="line5" refType="w" fact="0.625"/>
              <dgm:constr type="ctrY" for="ch" forName="line5" refType="ctrY" refFor="ch" refForName="text5"/>
              <dgm:constr type="w" for="ch" forName="line5" refType="w" fact="0.075"/>
              <dgm:constr type="h" for="ch" forName="line5"/>
              <dgm:constr type="l" for="ch" forName="d5" refType="w" fact="0.495"/>
              <dgm:constr type="b" for="ch" forName="d5" refType="h" fact="0.855"/>
              <dgm:constr type="w" for="ch" forName="d5" refType="w" fact="0.13"/>
              <dgm:constr type="h" for="ch" forName="d5" refType="h" fact="0.175"/>
            </dgm:constrLst>
          </dgm:if>
          <dgm:else name="Name9"/>
        </dgm:choose>
      </dgm:if>
      <dgm:else name="Name10">
        <dgm:choose name="Name11">
          <dgm:if name="Name12" axis="ch" ptType="node" func="cnt" op="equ" val="0">
            <dgm:constrLst/>
          </dgm:if>
          <dgm:if name="Name13" axis="ch" ptType="node" func="cnt" op="equ" val="1">
            <dgm:constrLst>
              <dgm:constr type="primFontSz" for="des" ptType="node" op="equ" val="65"/>
              <dgm:constr type="w" for="ch" forName="circle1" refType="w" fact="0.6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3125"/>
              <dgm:constr type="l" for="ch" forName="text1"/>
              <dgm:constr type="t" for="ch" forName="text1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"/>
              <dgm:constr type="b" for="ch" forName="d1" refType="h" fact="0.625"/>
              <dgm:constr type="w" for="ch" forName="d1" refType="w" fact="0.32475"/>
              <dgm:constr type="h" for="ch" forName="d1" refType="h" fact="0.469"/>
            </dgm:constrLst>
          </dgm:if>
          <dgm:if name="Name14" axis="ch" ptType="node" func="cnt" op="equ" val="2">
            <dgm:constrLst>
              <dgm:constr type="primFontSz" for="des" ptType="node" op="equ" val="65"/>
              <dgm:constr type="w" for="ch" forName="circle1" refType="w" fact="0.2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3125"/>
              <dgm:constr type="l" for="ch" forName="text1"/>
              <dgm:constr type="t" for="ch" forName="text1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"/>
              <dgm:constr type="b" for="ch" forName="d1" refType="h" fact="0.625"/>
              <dgm:constr type="w" for="ch" forName="d1" refType="w" fact="0.32475"/>
              <dgm:constr type="h" for="ch" forName="d1" refType="h" fact="0.469"/>
              <dgm:constr type="w" for="ch" forName="circle2" refType="w" fact="0.6"/>
              <dgm:constr type="h" for="ch" forName="circle2" refType="w" refFor="ch" refForName="circle2"/>
              <dgm:constr type="ctrX" for="ch" forName="circle2" refType="w" fact="0.7"/>
              <dgm:constr type="ctrY" for="ch" forName="circle2" refType="h" fact="0.625"/>
              <dgm:constr type="w" for="ch" forName="text2" refType="w" fact="0.3"/>
              <dgm:constr type="h" for="ch" forName="text2" refType="h" fact="0.3125"/>
              <dgm:constr type="l" for="ch" forName="text2"/>
              <dgm:constr type="t" for="ch" forName="text2" refType="b" refFor="ch" refForName="text1"/>
              <dgm:constr type="l" for="ch" forName="line2" refType="r" refFor="ch" refForName="text2"/>
              <dgm:constr type="ctrY" for="ch" forName="line2" refType="ctrY" refFor="ch" refForName="text2"/>
              <dgm:constr type="r" for="ch" forName="line2" refType="w" fact="0.375"/>
              <dgm:constr type="h" for="ch" forName="line2"/>
              <dgm:constr type="r" for="ch" forName="d2" refType="w" fact="0.55675"/>
              <dgm:constr type="b" for="ch" forName="d2" refType="h" fact="0.7975"/>
              <dgm:constr type="w" for="ch" forName="d2" refType="w" fact="0.1815"/>
              <dgm:constr type="h" for="ch" forName="d2" refType="h" fact="0.3283"/>
            </dgm:constrLst>
          </dgm:if>
          <dgm:if name="Name15" axis="ch" ptType="node" func="cnt" op="equ" val="3">
            <dgm:constrLst>
              <dgm:constr type="primFontSz" for="des" ptType="node" op="equ" val="65"/>
              <dgm:constr type="w" for="ch" forName="circle1" refType="w" fact="0.12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21875"/>
              <dgm:constr type="l" for="ch" forName="text1"/>
              <dgm:constr type="t" for="ch" forName="text1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"/>
              <dgm:constr type="b" for="ch" forName="d1" refType="h" fact="0.625"/>
              <dgm:constr type="w" for="ch" forName="d1" refType="w" fact="0.3247"/>
              <dgm:constr type="h" for="ch" forName="d1" refType="h" fact="0.5155"/>
              <dgm:constr type="w" for="ch" forName="circle2" refType="w" fact="0.36"/>
              <dgm:constr type="h" for="ch" forName="circle2" refType="w" refFor="ch" refForName="circle2"/>
              <dgm:constr type="ctrX" for="ch" forName="circle2" refType="w" fact="0.7"/>
              <dgm:constr type="ctrY" for="ch" forName="circle2" refType="h" fact="0.625"/>
              <dgm:constr type="w" for="ch" forName="text2" refType="w" fact="0.3"/>
              <dgm:constr type="h" for="ch" forName="text2" refType="h" fact="0.21875"/>
              <dgm:constr type="l" for="ch" forName="text2"/>
              <dgm:constr type="t" for="ch" forName="text2" refType="b" refFor="ch" refForName="text1"/>
              <dgm:constr type="l" for="ch" forName="line2" refType="r" refFor="ch" refForName="text2"/>
              <dgm:constr type="ctrY" for="ch" forName="line2" refType="ctrY" refFor="ch" refForName="text2"/>
              <dgm:constr type="r" for="ch" forName="line2" refType="w" fact="0.375"/>
              <dgm:constr type="h" for="ch" forName="line2"/>
              <dgm:constr type="r" for="ch" forName="d2" refType="w" fact="0.614"/>
              <dgm:constr type="b" for="ch" forName="d2" refType="h" fact="0.72969"/>
              <dgm:constr type="w" for="ch" forName="d2" refType="w" fact="0.2387"/>
              <dgm:constr type="h" for="ch" forName="d2" refType="h" fact="0.4017"/>
              <dgm:constr type="w" for="ch" forName="circle3" refType="w" fact="0.6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21875"/>
              <dgm:constr type="l" for="ch" forName="text3"/>
              <dgm:constr type="t" for="ch" forName="text3" refType="b" refFor="ch" refForName="text2"/>
              <dgm:constr type="l" for="ch" forName="line3" refType="r" refFor="ch" refForName="text3"/>
              <dgm:constr type="ctrY" for="ch" forName="line3" refType="ctrY" refFor="ch" refForName="text3"/>
              <dgm:constr type="r" for="ch" forName="line3" refType="w" fact="0.375"/>
              <dgm:constr type="h" for="ch" forName="line3"/>
              <dgm:constr type="r" for="ch" forName="d3" refType="w" fact="0.52825"/>
              <dgm:constr type="b" for="ch" forName="d3" refType="h" fact="0.83375"/>
              <dgm:constr type="w" for="ch" forName="d3" refType="w" fact="0.1527"/>
              <dgm:constr type="h" for="ch" forName="d3" refType="h" fact="0.287"/>
            </dgm:constrLst>
          </dgm:if>
          <dgm:if name="Name16" axis="ch" ptType="node" func="cnt" op="equ" val="4">
            <dgm:constrLst>
              <dgm:constr type="primFontSz" for="des" ptType="node" op="equ" val="65"/>
              <dgm:constr type="w" for="ch" forName="circle1" refType="w" fact="0.0857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17938"/>
              <dgm:constr type="l" for="ch" forName="text1"/>
              <dgm:constr type="t" for="ch" forName="text1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05"/>
              <dgm:constr type="b" for="ch" forName="d1" refType="h" fact="0.62"/>
              <dgm:constr type="w" for="ch" forName="d1" refType="w" fact="0.33"/>
              <dgm:constr type="h" for="ch" forName="d1" refType="h" fact="0.53"/>
              <dgm:constr type="w" for="ch" forName="circle2" refType="w" fact="0.2571"/>
              <dgm:constr type="h" for="ch" forName="circle2" refType="w" refFor="ch" refForName="circle2"/>
              <dgm:constr type="ctrX" for="ch" forName="circle2" refType="w" fact="0.7"/>
              <dgm:constr type="ctrY" for="ch" forName="circle2" refType="h" fact="0.625"/>
              <dgm:constr type="w" for="ch" forName="text2" refType="w" fact="0.3"/>
              <dgm:constr type="h" for="ch" forName="text2" refType="h" fact="0.17938"/>
              <dgm:constr type="l" for="ch" forName="text2"/>
              <dgm:constr type="t" for="ch" forName="text2" refType="b" refFor="ch" refForName="text1"/>
              <dgm:constr type="l" for="ch" forName="line2" refType="r" refFor="ch" refForName="text2"/>
              <dgm:constr type="ctrY" for="ch" forName="line2" refType="ctrY" refFor="ch" refForName="text2"/>
              <dgm:constr type="r" for="ch" forName="line2" refType="w" fact="0.375"/>
              <dgm:constr type="h" for="ch" forName="line2"/>
              <dgm:constr type="r" for="ch" forName="d2" refType="w" fact="0.63375"/>
              <dgm:constr type="b" for="ch" forName="d2" refType="h" fact="0.70438"/>
              <dgm:constr type="w" for="ch" forName="d2" refType="w" fact="0.2585"/>
              <dgm:constr type="h" for="ch" forName="d2" refType="h" fact="0.43525"/>
              <dgm:constr type="w" for="ch" forName="circle3" refType="w" fact="0.4285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17938"/>
              <dgm:constr type="l" for="ch" forName="text3"/>
              <dgm:constr type="t" for="ch" forName="text3" refType="b" refFor="ch" refForName="text2"/>
              <dgm:constr type="l" for="ch" forName="line3" refType="r" refFor="ch" refForName="text3"/>
              <dgm:constr type="ctrY" for="ch" forName="line3" refType="ctrY" refFor="ch" refForName="text3"/>
              <dgm:constr type="r" for="ch" forName="line3" refType="w" fact="0.375"/>
              <dgm:constr type="h" for="ch" forName="line3"/>
              <dgm:constr type="r" for="ch" forName="d3" refType="w" fact="0.5745"/>
              <dgm:constr type="b" for="ch" forName="d3" refType="h" fact="0.78031"/>
              <dgm:constr type="w" for="ch" forName="d3" refType="w" fact="0.1995"/>
              <dgm:constr type="h" for="ch" forName="d3" refType="h" fact="0.332"/>
              <dgm:constr type="w" for="ch" forName="circle4" refType="w" fact="0.6"/>
              <dgm:constr type="h" for="ch" forName="circle4" refType="w" refFor="ch" refForName="circle4"/>
              <dgm:constr type="ctrX" for="ch" forName="circle4" refType="ctrX" refFor="ch" refForName="circle1"/>
              <dgm:constr type="ctrY" for="ch" forName="circle4" refType="ctrY" refFor="ch" refForName="circle1"/>
              <dgm:constr type="w" for="ch" forName="text4" refType="w" fact="0.3"/>
              <dgm:constr type="h" for="ch" forName="text4" refType="h" fact="0.17938"/>
              <dgm:constr type="l" for="ch" forName="text4"/>
              <dgm:constr type="t" for="ch" forName="text4" refType="b" refFor="ch" refForName="text3"/>
              <dgm:constr type="l" for="ch" forName="line4" refType="r" refFor="ch" refForName="text4"/>
              <dgm:constr type="ctrY" for="ch" forName="line4" refType="ctrY" refFor="ch" refForName="text4"/>
              <dgm:constr type="r" for="ch" forName="line4" refType="w" fact="0.375"/>
              <dgm:constr type="h" for="ch" forName="line4"/>
              <dgm:constr type="r" for="ch" forName="d4" refType="w" fact="0.51475"/>
              <dgm:constr type="b" for="ch" forName="d4" refType="h" fact="0.85594"/>
              <dgm:constr type="w" for="ch" forName="d4" refType="w" fact="0.1394"/>
              <dgm:constr type="h" for="ch" forName="d4" refType="h" fact="0.2282"/>
            </dgm:constrLst>
          </dgm:if>
          <dgm:if name="Name17" axis="ch" ptType="node" func="cnt" op="gte" val="5">
            <dgm:constrLst>
              <dgm:constr type="primFontSz" for="des" ptType="node" op="equ" val="65"/>
              <dgm:constr type="w" for="ch" forName="circle1" refType="w" fact="0.0667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1324"/>
              <dgm:constr type="l" for="ch" forName="text1"/>
              <dgm:constr type="ctrY" for="ch" forName="text1" refType="h" fact="0.13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"/>
              <dgm:constr type="b" for="ch" forName="d1" refType="h" fact="0.625"/>
              <dgm:constr type="w" for="ch" forName="d1" refType="w" fact="0.3245"/>
              <dgm:constr type="h" for="ch" forName="d1" refType="h" fact="0.495"/>
              <dgm:constr type="w" for="ch" forName="circle2" refType="w" fact="0.2"/>
              <dgm:constr type="h" for="ch" forName="circle2" refType="w" refFor="ch" refForName="circle2"/>
              <dgm:constr type="ctrX" for="ch" forName="circle2" refType="w" fact="0.7"/>
              <dgm:constr type="ctrY" for="ch" forName="circle2" refType="h" fact="0.625"/>
              <dgm:constr type="w" for="ch" forName="text2" refType="w" fact="0.3"/>
              <dgm:constr type="h" for="ch" forName="text2" refType="h" fact="0.1324"/>
              <dgm:constr type="l" for="ch" forName="text2"/>
              <dgm:constr type="ctrY" for="ch" forName="text2" refType="h" fact="0.27"/>
              <dgm:constr type="l" for="ch" forName="line2" refType="r" refFor="ch" refForName="text2"/>
              <dgm:constr type="ctrY" for="ch" forName="line2" refType="ctrY" refFor="ch" refForName="text2"/>
              <dgm:constr type="r" for="ch" forName="line2" refType="w" fact="0.375"/>
              <dgm:constr type="h" for="ch" forName="line2"/>
              <dgm:constr type="r" for="ch" forName="d2" refType="w" fact="0.6502"/>
              <dgm:constr type="b" for="ch" forName="d2" refType="h" fact="0.682"/>
              <dgm:constr type="w" for="ch" forName="d2" refType="w" fact="0.275"/>
              <dgm:constr type="h" for="ch" forName="d2" refType="h" fact="0.41215"/>
              <dgm:constr type="w" for="ch" forName="circle3" refType="w" fact="0.3334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1324"/>
              <dgm:constr type="l" for="ch" forName="text3"/>
              <dgm:constr type="ctrY" for="ch" forName="text3" refType="h" fact="0.41"/>
              <dgm:constr type="l" for="ch" forName="line3" refType="r" refFor="ch" refForName="text3"/>
              <dgm:constr type="ctrY" for="ch" forName="line3" refType="ctrY" refFor="ch" refForName="text3"/>
              <dgm:constr type="r" for="ch" forName="line3" refType="w" fact="0.375"/>
              <dgm:constr type="h" for="ch" forName="line3"/>
              <dgm:constr type="r" for="ch" forName="d3" refType="w" fact="0.606"/>
              <dgm:constr type="b" for="ch" forName="d3" refType="h" fact="0.735"/>
              <dgm:constr type="w" for="ch" forName="d3" refType="w" fact="0.231"/>
              <dgm:constr type="h" for="ch" forName="d3" refType="h" fact="0.325"/>
              <dgm:constr type="w" for="ch" forName="circle4" refType="w" fact="0.4667"/>
              <dgm:constr type="h" for="ch" forName="circle4" refType="w" refFor="ch" refForName="circle4"/>
              <dgm:constr type="ctrX" for="ch" forName="circle4" refType="ctrX" refFor="ch" refForName="circle1"/>
              <dgm:constr type="ctrY" for="ch" forName="circle4" refType="ctrY" refFor="ch" refForName="circle1"/>
              <dgm:constr type="w" for="ch" forName="text4" refType="w" fact="0.3"/>
              <dgm:constr type="h" for="ch" forName="text4" refType="h" fact="0.1324"/>
              <dgm:constr type="l" for="ch" forName="text4"/>
              <dgm:constr type="ctrY" for="ch" forName="text4" refType="h" fact="0.547"/>
              <dgm:constr type="l" for="ch" forName="line4" refType="r" refFor="ch" refForName="text4"/>
              <dgm:constr type="ctrY" for="ch" forName="line4" refType="ctrY" refFor="ch" refForName="text4"/>
              <dgm:constr type="r" for="ch" forName="line4" refType="w" fact="0.375"/>
              <dgm:constr type="h" for="ch" forName="line4"/>
              <dgm:constr type="r" for="ch" forName="d4" refType="w" fact="0.554"/>
              <dgm:constr type="b" for="ch" forName="d4" refType="h" fact="0.795"/>
              <dgm:constr type="w" for="ch" forName="d4" refType="w" fact="0.179"/>
              <dgm:constr type="h" for="ch" forName="d4" refType="h" fact="0.248"/>
              <dgm:constr type="w" for="ch" forName="circle5" refType="w" fact="0.6"/>
              <dgm:constr type="h" for="ch" forName="circle5" refType="w" refFor="ch" refForName="circle5"/>
              <dgm:constr type="ctrX" for="ch" forName="circle5" refType="ctrX" refFor="ch" refForName="circle1"/>
              <dgm:constr type="ctrY" for="ch" forName="circle5" refType="ctrY" refFor="ch" refForName="circle1"/>
              <dgm:constr type="w" for="ch" forName="text5" refType="w" fact="0.3"/>
              <dgm:constr type="h" for="ch" forName="text5" refType="h" fact="0.1324"/>
              <dgm:constr type="l" for="ch" forName="text5"/>
              <dgm:constr type="ctrY" for="ch" forName="text5" refType="h" fact="0.68"/>
              <dgm:constr type="l" for="ch" forName="line5" refType="r" refFor="ch" refForName="text5"/>
              <dgm:constr type="ctrY" for="ch" forName="line5" refType="ctrY" refFor="ch" refForName="text5"/>
              <dgm:constr type="r" for="ch" forName="line5" refType="w" fact="0.375"/>
              <dgm:constr type="h" for="ch" forName="line5"/>
              <dgm:constr type="r" for="ch" forName="d5" refType="w" fact="0.505"/>
              <dgm:constr type="b" for="ch" forName="d5" refType="h" fact="0.855"/>
              <dgm:constr type="w" for="ch" forName="d5" refType="w" fact="0.13"/>
              <dgm:constr type="h" for="ch" forName="d5" refType="h" fact="0.175"/>
            </dgm:constrLst>
          </dgm:if>
          <dgm:else name="Name18"/>
        </dgm:choose>
      </dgm:else>
    </dgm:choose>
    <dgm:ruleLst/>
    <dgm:forEach name="Name19" axis="ch" ptType="node" cnt="1">
      <dgm:layoutNode name="circle1" styleLbl="l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text1" styleLbl="revTx">
        <dgm:varLst>
          <dgm:bulletEnabled val="1"/>
        </dgm:varLst>
        <dgm:choose name="Name20">
          <dgm:if name="Name21" func="var" arg="dir" op="equ" val="norm">
            <dgm:choose name="Name22">
              <dgm:if name="Name23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24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25">
            <dgm:choose name="Name26">
              <dgm:if name="Name27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28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29">
          <dgm:if name="Name30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31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1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1" styleLbl="callout">
        <dgm:alg type="sp"/>
        <dgm:choose name="Name32">
          <dgm:if name="Name33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34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  <dgm:forEach name="Name35" axis="ch" ptType="node" st="2" cnt="1">
      <dgm:layoutNode name="circle2" styleLbl="lnNode1">
        <dgm:alg type="sp"/>
        <dgm:shape xmlns:r="http://schemas.openxmlformats.org/officeDocument/2006/relationships" type="ellipse" r:blip="" zOrderOff="-5">
          <dgm:adjLst/>
        </dgm:shape>
        <dgm:presOf/>
        <dgm:constrLst/>
        <dgm:ruleLst/>
      </dgm:layoutNode>
      <dgm:layoutNode name="text2" styleLbl="revTx">
        <dgm:varLst>
          <dgm:bulletEnabled val="1"/>
        </dgm:varLst>
        <dgm:choose name="Name36">
          <dgm:if name="Name37" func="var" arg="dir" op="equ" val="norm">
            <dgm:choose name="Name38">
              <dgm:if name="Name39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40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41">
            <dgm:choose name="Name42">
              <dgm:if name="Name43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44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45">
          <dgm:if name="Name46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47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2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2" styleLbl="callout">
        <dgm:alg type="sp"/>
        <dgm:choose name="Name48">
          <dgm:if name="Name49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50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  <dgm:forEach name="Name51" axis="ch" ptType="node" st="3" cnt="1">
      <dgm:layoutNode name="circle3" styleLbl="lnNode1">
        <dgm:alg type="sp"/>
        <dgm:shape xmlns:r="http://schemas.openxmlformats.org/officeDocument/2006/relationships" type="ellipse" r:blip="" zOrderOff="-10">
          <dgm:adjLst/>
        </dgm:shape>
        <dgm:presOf/>
        <dgm:constrLst/>
        <dgm:ruleLst/>
      </dgm:layoutNode>
      <dgm:layoutNode name="text3" styleLbl="revTx">
        <dgm:varLst>
          <dgm:bulletEnabled val="1"/>
        </dgm:varLst>
        <dgm:choose name="Name52">
          <dgm:if name="Name53" func="var" arg="dir" op="equ" val="norm">
            <dgm:choose name="Name54">
              <dgm:if name="Name55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56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57">
            <dgm:choose name="Name58">
              <dgm:if name="Name59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60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61">
          <dgm:if name="Name62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63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3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3" styleLbl="callout">
        <dgm:alg type="sp"/>
        <dgm:choose name="Name64">
          <dgm:if name="Name65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66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  <dgm:forEach name="Name67" axis="ch" ptType="node" st="4" cnt="1">
      <dgm:layoutNode name="circle4" styleLbl="lnNode1">
        <dgm:alg type="sp"/>
        <dgm:shape xmlns:r="http://schemas.openxmlformats.org/officeDocument/2006/relationships" type="ellipse" r:blip="" zOrderOff="-15">
          <dgm:adjLst/>
        </dgm:shape>
        <dgm:presOf/>
        <dgm:constrLst/>
        <dgm:ruleLst/>
      </dgm:layoutNode>
      <dgm:layoutNode name="text4" styleLbl="revTx">
        <dgm:varLst>
          <dgm:bulletEnabled val="1"/>
        </dgm:varLst>
        <dgm:choose name="Name68">
          <dgm:if name="Name69" func="var" arg="dir" op="equ" val="norm">
            <dgm:choose name="Name70">
              <dgm:if name="Name71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2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73">
            <dgm:choose name="Name74">
              <dgm:if name="Name75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6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77">
          <dgm:if name="Name78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79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4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4" styleLbl="callout">
        <dgm:alg type="sp"/>
        <dgm:choose name="Name80">
          <dgm:if name="Name81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82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  <dgm:forEach name="Name83" axis="ch" ptType="node" st="5" cnt="1">
      <dgm:layoutNode name="circle5" styleLbl="lnNode1">
        <dgm:alg type="sp"/>
        <dgm:shape xmlns:r="http://schemas.openxmlformats.org/officeDocument/2006/relationships" type="ellipse" r:blip="" zOrderOff="-20">
          <dgm:adjLst/>
        </dgm:shape>
        <dgm:presOf/>
        <dgm:constrLst/>
        <dgm:ruleLst/>
      </dgm:layoutNode>
      <dgm:layoutNode name="text5" styleLbl="revTx">
        <dgm:varLst>
          <dgm:bulletEnabled val="1"/>
        </dgm:varLst>
        <dgm:choose name="Name84">
          <dgm:if name="Name85" func="var" arg="dir" op="equ" val="norm">
            <dgm:choose name="Name86">
              <dgm:if name="Name87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88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89">
            <dgm:choose name="Name90">
              <dgm:if name="Name91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92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93">
          <dgm:if name="Name94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95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5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5" styleLbl="callout">
        <dgm:alg type="sp"/>
        <dgm:choose name="Name96">
          <dgm:if name="Name97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98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.wmf"/><Relationship Id="rId2" Type="http://schemas.openxmlformats.org/officeDocument/2006/relationships/image" Target="../media/image13.wmf"/><Relationship Id="rId1" Type="http://schemas.openxmlformats.org/officeDocument/2006/relationships/image" Target="../media/image12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1486DC-0067-484A-B15D-25AFAC0319C2}" type="datetimeFigureOut">
              <a:rPr lang="zh-TW" altLang="en-US" smtClean="0"/>
              <a:t>2015/12/23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B19D3E-A1AF-407B-AE78-3EE7497D647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051375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Question:</a:t>
            </a:r>
          </a:p>
          <a:p>
            <a:r>
              <a:rPr lang="en-US" altLang="zh-TW" dirty="0" smtClean="0"/>
              <a:t>	Can</a:t>
            </a:r>
            <a:r>
              <a:rPr lang="en-US" altLang="zh-TW" baseline="0" dirty="0" smtClean="0"/>
              <a:t> we use RELU auto encoder?</a:t>
            </a:r>
          </a:p>
          <a:p>
            <a:r>
              <a:rPr lang="en-US" altLang="zh-TW" baseline="0" dirty="0" smtClean="0"/>
              <a:t>	RBM is sigmoid, so not </a:t>
            </a:r>
            <a:r>
              <a:rPr lang="en-US" altLang="zh-TW" baseline="0" dirty="0" err="1" smtClean="0"/>
              <a:t>ReLU</a:t>
            </a:r>
            <a:r>
              <a:rPr lang="en-US" altLang="zh-TW" baseline="0" dirty="0" smtClean="0"/>
              <a:t>???</a:t>
            </a:r>
          </a:p>
          <a:p>
            <a:endParaRPr lang="en-US" altLang="zh-TW" baseline="0" dirty="0" smtClean="0"/>
          </a:p>
          <a:p>
            <a:r>
              <a:rPr lang="en-US" altLang="zh-TW" baseline="0" dirty="0" smtClean="0"/>
              <a:t>	RBM</a:t>
            </a:r>
            <a:r>
              <a:rPr lang="zh-TW" altLang="en-US" baseline="0" dirty="0" smtClean="0"/>
              <a:t> </a:t>
            </a:r>
            <a:r>
              <a:rPr lang="en-US" altLang="zh-TW" baseline="0" dirty="0" smtClean="0"/>
              <a:t>CD is hard to understand</a:t>
            </a:r>
          </a:p>
          <a:p>
            <a:r>
              <a:rPr lang="en-US" altLang="zh-TW" baseline="0" dirty="0" smtClean="0"/>
              <a:t>	DBN is even hard, should I say more </a:t>
            </a:r>
            <a:endParaRPr lang="en-US" altLang="zh-TW" dirty="0" smtClean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r>
              <a:rPr lang="en-US" altLang="zh-TW" dirty="0" smtClean="0"/>
              <a:t>Maybe </a:t>
            </a:r>
            <a:r>
              <a:rPr lang="en-US" altLang="zh-TW" dirty="0" smtClean="0"/>
              <a:t>yes:</a:t>
            </a:r>
          </a:p>
          <a:p>
            <a:r>
              <a:rPr lang="en-US" altLang="zh-TW" dirty="0" smtClean="0"/>
              <a:t>Should I mention clustering as starting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 smtClean="0"/>
              <a:t>Should I mention Sparse coding</a:t>
            </a:r>
            <a:r>
              <a:rPr lang="en-US" altLang="zh-TW" baseline="0" dirty="0" smtClean="0"/>
              <a:t>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baseline="0" dirty="0" smtClean="0"/>
              <a:t>Maybe not: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baseline="0" dirty="0" smtClean="0"/>
              <a:t>Should I mention wake and sleep algorithm?</a:t>
            </a:r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19D3E-A1AF-407B-AE78-3EE7497D6478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490357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平澤唯</a:t>
            </a:r>
          </a:p>
          <a:p>
            <a:endParaRPr lang="zh-TW" altLang="en-US" b="1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19D3E-A1AF-407B-AE78-3EE7497D6478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760011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Basis:</a:t>
            </a:r>
            <a:r>
              <a:rPr lang="en-US" altLang="zh-TW" baseline="0" dirty="0" smtClean="0"/>
              <a:t> linear independent, so it is not</a:t>
            </a:r>
          </a:p>
          <a:p>
            <a:endParaRPr lang="en-US" altLang="zh-TW" baseline="0" dirty="0" smtClean="0"/>
          </a:p>
          <a:p>
            <a:r>
              <a:rPr lang="en-US" altLang="zh-TW" baseline="0" dirty="0" smtClean="0"/>
              <a:t>Alien ……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19D3E-A1AF-407B-AE78-3EE7497D6478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79236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mtClean="0"/>
              <a:t>Basis</a:t>
            </a:r>
            <a:r>
              <a:rPr lang="en-US" altLang="zh-TW" baseline="0" smtClean="0"/>
              <a:t> ……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19D3E-A1AF-407B-AE78-3EE7497D6478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401432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This is structured learning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Opening: what are we </a:t>
            </a:r>
            <a:r>
              <a:rPr lang="en-US" altLang="zh-TW" dirty="0" err="1" smtClean="0"/>
              <a:t>goint</a:t>
            </a:r>
            <a:r>
              <a:rPr lang="en-US" altLang="zh-TW" dirty="0" smtClean="0"/>
              <a:t> to do ……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Inference</a:t>
            </a:r>
          </a:p>
          <a:p>
            <a:r>
              <a:rPr lang="en-US" altLang="zh-TW" dirty="0" smtClean="0"/>
              <a:t>Training</a:t>
            </a:r>
          </a:p>
          <a:p>
            <a:r>
              <a:rPr lang="en-US" altLang="zh-TW" dirty="0" smtClean="0"/>
              <a:t>Example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Others?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Outline:</a:t>
            </a:r>
          </a:p>
          <a:p>
            <a:r>
              <a:rPr lang="en-US" altLang="zh-TW" dirty="0" smtClean="0"/>
              <a:t>	1. introduce</a:t>
            </a:r>
            <a:r>
              <a:rPr lang="en-US" altLang="zh-TW" baseline="0" dirty="0" smtClean="0"/>
              <a:t> model</a:t>
            </a:r>
          </a:p>
          <a:p>
            <a:r>
              <a:rPr lang="en-US" altLang="zh-TW" baseline="0" dirty="0" smtClean="0"/>
              <a:t>	2. Motivation for training – some results and so on</a:t>
            </a:r>
          </a:p>
          <a:p>
            <a:r>
              <a:rPr lang="en-US" altLang="zh-TW" baseline="0" dirty="0" smtClean="0"/>
              <a:t>	3. how to train</a:t>
            </a:r>
          </a:p>
          <a:p>
            <a:r>
              <a:rPr lang="en-US" altLang="zh-TW" baseline="0" dirty="0" smtClean="0"/>
              <a:t>	4. some intuition – free and the figure</a:t>
            </a:r>
          </a:p>
          <a:p>
            <a:r>
              <a:rPr lang="en-US" altLang="zh-TW" baseline="0" dirty="0" smtClean="0"/>
              <a:t>	5. CD persist and other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19D3E-A1AF-407B-AE78-3EE7497D6478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288596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Energy function would</a:t>
            </a:r>
            <a:r>
              <a:rPr lang="en-US" altLang="zh-TW" baseline="0" dirty="0" smtClean="0"/>
              <a:t> be negative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19D3E-A1AF-407B-AE78-3EE7497D6478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209484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The factors are simpler than normal factor graph or</a:t>
            </a:r>
            <a:r>
              <a:rPr lang="en-US" altLang="zh-TW" baseline="0" dirty="0" smtClean="0"/>
              <a:t> MRF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19D3E-A1AF-407B-AE78-3EE7497D6478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043152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Maximum or minimum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19D3E-A1AF-407B-AE78-3EE7497D6478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018035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Maximum or minimum</a:t>
            </a:r>
          </a:p>
          <a:p>
            <a:endParaRPr lang="en-US" altLang="zh-TW" dirty="0" smtClean="0"/>
          </a:p>
          <a:p>
            <a:r>
              <a:rPr lang="zh-TW" altLang="en-US" dirty="0" smtClean="0"/>
              <a:t>表 裡</a:t>
            </a:r>
            <a:endParaRPr lang="en-US" altLang="zh-TW" dirty="0" smtClean="0"/>
          </a:p>
          <a:p>
            <a:endParaRPr lang="en-US" altLang="zh-TW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 smtClean="0"/>
              <a:t>Original Representation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 smtClean="0"/>
              <a:t>New Representation</a:t>
            </a:r>
            <a:endParaRPr lang="zh-TW" altLang="en-US" sz="120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sz="1200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19D3E-A1AF-407B-AE78-3EE7497D6478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8781472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Not </a:t>
            </a:r>
            <a:r>
              <a:rPr lang="en-US" altLang="zh-TW" dirty="0" err="1" smtClean="0"/>
              <a:t>explainalbe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19D3E-A1AF-407B-AE78-3EE7497D6478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2117483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Neural networks [5.2] : Restricted Boltzmann machine - inference</a:t>
            </a:r>
          </a:p>
          <a:p>
            <a:r>
              <a:rPr lang="zh-TW" altLang="en-US" dirty="0" smtClean="0"/>
              <a:t>https://www.youtube.com/watch?v=lekCh_i32iE&amp;list=PL6Xpj9I5qXYEcOhn7TqghAJ6NAPrNmUBH&amp;index=36</a:t>
            </a:r>
            <a:endParaRPr lang="en-US" altLang="zh-TW" dirty="0" smtClean="0"/>
          </a:p>
          <a:p>
            <a:endParaRPr lang="en-US" altLang="zh-TW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 smtClean="0"/>
              <a:t>In undirected graphical model, normalize as probability is usually difficult.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 smtClean="0"/>
              <a:t>All the y are independent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 smtClean="0"/>
              <a:t>Just test 1 or 0 will make the value larger.?</a:t>
            </a:r>
            <a:endParaRPr lang="zh-TW" alt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dirty="0" smtClean="0"/>
          </a:p>
          <a:p>
            <a:endParaRPr lang="zh-TW" altLang="en-US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19D3E-A1AF-407B-AE78-3EE7497D6478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095165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Exploiting</a:t>
            </a:r>
            <a:r>
              <a:rPr lang="en-US" altLang="zh-TW" baseline="0" dirty="0" smtClean="0"/>
              <a:t> unlabeled data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19D3E-A1AF-407B-AE78-3EE7497D6478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3543166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Maximum or minimum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19D3E-A1AF-407B-AE78-3EE7497D6478}" type="slidenum">
              <a:rPr lang="zh-TW" altLang="en-US" smtClean="0"/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2204671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Neural networks [5.3] : Restricted Boltzmann machine - free energy</a:t>
            </a:r>
          </a:p>
          <a:p>
            <a:r>
              <a:rPr lang="en-US" altLang="zh-TW" dirty="0" smtClean="0"/>
              <a:t>https://www.youtube.com/watch?v=e0Ts_7Y6hZU&amp;index=38&amp;list=PL6Xpj9I5qXYEcOhn7TqghAJ6NAPrNmUBH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19D3E-A1AF-407B-AE78-3EE7497D6478}" type="slidenum">
              <a:rPr lang="zh-TW" altLang="en-US" smtClean="0"/>
              <a:t>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687473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Learn to </a:t>
            </a:r>
            <a:r>
              <a:rPr lang="en-US" altLang="zh-TW" dirty="0" smtClean="0"/>
              <a:t>ignore</a:t>
            </a:r>
          </a:p>
          <a:p>
            <a:endParaRPr lang="en-US" altLang="zh-TW" dirty="0" smtClean="0"/>
          </a:p>
          <a:p>
            <a:r>
              <a:rPr lang="zh-TW" altLang="en-US" dirty="0" smtClean="0"/>
              <a:t>集中的效果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19D3E-A1AF-407B-AE78-3EE7497D6478}" type="slidenum">
              <a:rPr lang="zh-TW" altLang="en-US" smtClean="0"/>
              <a:t>34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3717072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Max margin</a:t>
            </a:r>
          </a:p>
          <a:p>
            <a:r>
              <a:rPr lang="en-US" altLang="zh-TW" dirty="0" smtClean="0"/>
              <a:t>http://ijcai.org/papers09/Papers/IJCAI09-195.pdf</a:t>
            </a:r>
          </a:p>
          <a:p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19D3E-A1AF-407B-AE78-3EE7497D6478}" type="slidenum">
              <a:rPr lang="zh-TW" altLang="en-US" smtClean="0"/>
              <a:t>35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6696566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Not this page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19D3E-A1AF-407B-AE78-3EE7497D6478}" type="slidenum">
              <a:rPr lang="zh-TW" altLang="en-US" smtClean="0"/>
              <a:t>37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6754700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 smtClean="0"/>
              <a:t>Not this page</a:t>
            </a:r>
            <a:endParaRPr lang="zh-TW" altLang="en-US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19D3E-A1AF-407B-AE78-3EE7497D6478}" type="slidenum">
              <a:rPr lang="zh-TW" altLang="en-US" smtClean="0"/>
              <a:t>38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3224507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TW" sz="1200" dirty="0" smtClean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2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12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zh-TW" sz="1200" dirty="0" smtClean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2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zh-TW" sz="12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TW" sz="1200" dirty="0" smtClean="0"/>
                  <a:t> frequently be 1 together, then increase the weight between them.  </a:t>
                </a:r>
                <a:endParaRPr lang="zh-TW" altLang="en-US" sz="1200" dirty="0"/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TW" sz="1200" dirty="0" smtClean="0"/>
                  <a:t>If </a:t>
                </a:r>
                <a:r>
                  <a:rPr lang="en-US" altLang="zh-TW" sz="1200" i="0">
                    <a:latin typeface="Cambria Math" panose="02040503050406030204" pitchFamily="18" charset="0"/>
                  </a:rPr>
                  <a:t>𝑥_𝑗</a:t>
                </a:r>
                <a:r>
                  <a:rPr lang="en-US" altLang="zh-TW" sz="1200" dirty="0" smtClean="0"/>
                  <a:t> and </a:t>
                </a:r>
                <a:r>
                  <a:rPr lang="en-US" altLang="zh-TW" sz="1200" i="0">
                    <a:latin typeface="Cambria Math" panose="02040503050406030204" pitchFamily="18" charset="0"/>
                  </a:rPr>
                  <a:t>ℎ_𝑖</a:t>
                </a:r>
                <a:r>
                  <a:rPr lang="en-US" altLang="zh-TW" sz="1200" dirty="0" smtClean="0"/>
                  <a:t> frequently be 1 together, then increase the weight between them.  </a:t>
                </a:r>
                <a:endParaRPr lang="zh-TW" altLang="en-US" sz="1200" dirty="0"/>
              </a:p>
              <a:p>
                <a:endParaRPr lang="zh-TW" altLang="en-US" dirty="0"/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19D3E-A1AF-407B-AE78-3EE7497D6478}" type="slidenum">
              <a:rPr lang="zh-TW" altLang="en-US" smtClean="0"/>
              <a:t>42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907454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How to explain term A ……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19D3E-A1AF-407B-AE78-3EE7497D6478}" type="slidenum">
              <a:rPr lang="zh-TW" altLang="en-US" smtClean="0"/>
              <a:t>43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9331178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altLang="zh-TW" sz="1200" dirty="0" smtClean="0">
                <a:solidFill>
                  <a:srgbClr val="FF0000"/>
                </a:solidFill>
              </a:rPr>
              <a:t>Intractable …!!!!!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19D3E-A1AF-407B-AE78-3EE7497D6478}" type="slidenum">
              <a:rPr lang="zh-TW" altLang="en-US" smtClean="0"/>
              <a:t>44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6365059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 smtClean="0"/>
              <a:t>parallel</a:t>
            </a:r>
            <a:endParaRPr lang="zh-TW" altLang="en-US" sz="1200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19D3E-A1AF-407B-AE78-3EE7497D6478}" type="slidenum">
              <a:rPr lang="zh-TW" altLang="en-US" smtClean="0"/>
              <a:t>46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857652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err="1" smtClean="0"/>
              <a:t>Peesuod</a:t>
            </a:r>
            <a:r>
              <a:rPr lang="en-US" altLang="zh-TW" dirty="0" smtClean="0"/>
              <a:t>-labels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19D3E-A1AF-407B-AE78-3EE7497D6478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3195792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19D3E-A1AF-407B-AE78-3EE7497D6478}" type="slidenum">
              <a:rPr lang="zh-TW" altLang="en-US" smtClean="0"/>
              <a:t>47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1844681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19D3E-A1AF-407B-AE78-3EE7497D6478}" type="slidenum">
              <a:rPr lang="zh-TW" altLang="en-US" smtClean="0"/>
              <a:t>48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3404478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 smtClean="0"/>
              <a:t>Reference about </a:t>
            </a:r>
            <a:r>
              <a:rPr lang="en-US" altLang="zh-TW" dirty="0" err="1" smtClean="0"/>
              <a:t>possion</a:t>
            </a:r>
            <a:endParaRPr lang="en-US" altLang="zh-TW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 smtClean="0"/>
              <a:t>https://www.cs.toronto.edu/~hinton/csc2515/notes/retrieval.pdf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 smtClean="0"/>
              <a:t>Reference about </a:t>
            </a:r>
            <a:r>
              <a:rPr lang="en-US" altLang="zh-TW" dirty="0" err="1" smtClean="0"/>
              <a:t>ReLU</a:t>
            </a:r>
            <a:endParaRPr lang="en-US" altLang="zh-TW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 smtClean="0"/>
              <a:t>http://www.cs.toronto.edu/~fritz/absps/reluICML.pdf</a:t>
            </a:r>
            <a:endParaRPr lang="zh-TW" altLang="en-US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19D3E-A1AF-407B-AE78-3EE7497D6478}" type="slidenum">
              <a:rPr lang="zh-TW" altLang="en-US" smtClean="0"/>
              <a:t>49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9010076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 smtClean="0"/>
              <a:t>Hidden makes everything simpler</a:t>
            </a:r>
            <a:endParaRPr lang="zh-TW" altLang="en-US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19D3E-A1AF-407B-AE78-3EE7497D6478}" type="slidenum">
              <a:rPr lang="zh-TW" altLang="en-US" smtClean="0"/>
              <a:t>50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2695729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Draw on the black</a:t>
            </a:r>
            <a:r>
              <a:rPr lang="en-US" altLang="zh-TW" baseline="0" dirty="0" smtClean="0"/>
              <a:t> broad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19D3E-A1AF-407B-AE78-3EE7497D6478}" type="slidenum">
              <a:rPr lang="zh-TW" altLang="en-US" smtClean="0"/>
              <a:t>51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1136388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19D3E-A1AF-407B-AE78-3EE7497D6478}" type="slidenum">
              <a:rPr lang="zh-TW" altLang="en-US" smtClean="0"/>
              <a:t>53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9657691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19D3E-A1AF-407B-AE78-3EE7497D6478}" type="slidenum">
              <a:rPr lang="zh-TW" altLang="en-US" smtClean="0"/>
              <a:t>54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274140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err="1" smtClean="0"/>
              <a:t>Unlabelled</a:t>
            </a:r>
            <a:r>
              <a:rPr lang="en-US" altLang="zh-TW" dirty="0" smtClean="0"/>
              <a:t>,</a:t>
            </a:r>
            <a:r>
              <a:rPr lang="en-US" altLang="zh-TW" baseline="0" dirty="0" smtClean="0"/>
              <a:t> labelled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19D3E-A1AF-407B-AE78-3EE7497D6478}" type="slidenum">
              <a:rPr lang="zh-TW" altLang="en-US" smtClean="0"/>
              <a:t>55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2034571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lang="zh-TW" altLang="en-US" sz="1200" i="1" smtClean="0">
                        <a:latin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altLang="zh-TW" sz="1200" dirty="0" smtClean="0"/>
                  <a:t>DNN</a:t>
                </a:r>
                <a:endParaRPr lang="zh-TW" altLang="en-US" sz="1200" dirty="0"/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TW" altLang="en-US" sz="1200" i="0" smtClean="0">
                    <a:latin typeface="Cambria Math" panose="02040503050406030204" pitchFamily="18" charset="0"/>
                  </a:rPr>
                  <a:t>≠</a:t>
                </a:r>
                <a:r>
                  <a:rPr lang="en-US" altLang="zh-TW" sz="1200" dirty="0" smtClean="0"/>
                  <a:t>DNN</a:t>
                </a:r>
                <a:endParaRPr lang="zh-TW" altLang="en-US" sz="1200" dirty="0"/>
              </a:p>
              <a:p>
                <a:endParaRPr lang="zh-TW" altLang="en-US" dirty="0"/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19D3E-A1AF-407B-AE78-3EE7497D6478}" type="slidenum">
              <a:rPr lang="zh-TW" altLang="en-US" smtClean="0"/>
              <a:t>58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454784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Output</a:t>
            </a:r>
          </a:p>
          <a:p>
            <a:r>
              <a:rPr lang="en-US" altLang="zh-TW" dirty="0" smtClean="0"/>
              <a:t>	- idea of compressions</a:t>
            </a:r>
          </a:p>
          <a:p>
            <a:r>
              <a:rPr lang="en-US" altLang="zh-TW" dirty="0" smtClean="0"/>
              <a:t>	-</a:t>
            </a:r>
            <a:r>
              <a:rPr lang="en-US" altLang="zh-TW" dirty="0" err="1" smtClean="0"/>
              <a:t>audoencoder</a:t>
            </a:r>
            <a:endParaRPr lang="en-US" altLang="zh-TW" dirty="0" smtClean="0"/>
          </a:p>
          <a:p>
            <a:r>
              <a:rPr lang="en-US" altLang="zh-TW" dirty="0" smtClean="0"/>
              <a:t>	- application</a:t>
            </a:r>
          </a:p>
          <a:p>
            <a:r>
              <a:rPr lang="en-US" altLang="zh-TW" dirty="0" smtClean="0"/>
              <a:t>		retrieval</a:t>
            </a:r>
          </a:p>
          <a:p>
            <a:r>
              <a:rPr lang="en-US" altLang="zh-TW" dirty="0" smtClean="0"/>
              <a:t>		image</a:t>
            </a:r>
          </a:p>
          <a:p>
            <a:r>
              <a:rPr lang="en-US" altLang="zh-TW" dirty="0" smtClean="0"/>
              <a:t>	-also as </a:t>
            </a:r>
            <a:r>
              <a:rPr lang="en-US" altLang="zh-TW" dirty="0" err="1" smtClean="0"/>
              <a:t>initilization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19D3E-A1AF-407B-AE78-3EE7497D6478}" type="slidenum">
              <a:rPr lang="zh-TW" altLang="en-US" smtClean="0"/>
              <a:t>59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51767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19D3E-A1AF-407B-AE78-3EE7497D6478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8250691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TW" dirty="0" smtClean="0"/>
                  <a:t>A neutral  net  whose output tries to reconstruct the input</a:t>
                </a:r>
              </a:p>
              <a:p>
                <a:pPr marL="0" marR="0" lvl="1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TW" dirty="0" smtClean="0"/>
                  <a:t>Target of output 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altLang="zh-TW" dirty="0" smtClean="0"/>
                  <a:t>) = input (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zh-TW" dirty="0" smtClean="0"/>
                  <a:t>)</a:t>
                </a:r>
                <a:endParaRPr lang="en-US" altLang="zh-TW" dirty="0"/>
              </a:p>
            </p:txBody>
          </p:sp>
        </mc:Choice>
        <mc:Fallback xmlns="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TW" dirty="0" smtClean="0"/>
                  <a:t>A neutral  net  whose output tries to reconstruct the input</a:t>
                </a:r>
              </a:p>
              <a:p>
                <a:pPr marL="0" marR="0" lvl="1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TW" dirty="0" smtClean="0"/>
                  <a:t>Target of output (</a:t>
                </a:r>
                <a:r>
                  <a:rPr lang="en-US" altLang="zh-TW" b="0" i="0" smtClean="0">
                    <a:latin typeface="Cambria Math" panose="02040503050406030204" pitchFamily="18" charset="0"/>
                  </a:rPr>
                  <a:t>𝑦 ̂</a:t>
                </a:r>
                <a:r>
                  <a:rPr lang="en-US" altLang="zh-TW" dirty="0" smtClean="0"/>
                  <a:t>) = input (</a:t>
                </a:r>
                <a:r>
                  <a:rPr lang="en-US" altLang="zh-TW" b="0" i="0" smtClean="0">
                    <a:latin typeface="Cambria Math" panose="02040503050406030204" pitchFamily="18" charset="0"/>
                  </a:rPr>
                  <a:t>𝑥</a:t>
                </a:r>
                <a:r>
                  <a:rPr lang="en-US" altLang="zh-TW" dirty="0" smtClean="0"/>
                  <a:t>)</a:t>
                </a:r>
                <a:endParaRPr lang="en-US" altLang="zh-TW" dirty="0"/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19D3E-A1AF-407B-AE78-3EE7497D6478}" type="slidenum">
              <a:rPr lang="zh-TW" altLang="en-US" smtClean="0"/>
              <a:t>61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9467082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有收縮性的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19D3E-A1AF-407B-AE78-3EE7497D6478}" type="slidenum">
              <a:rPr lang="zh-TW" altLang="en-US" smtClean="0"/>
              <a:t>62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032718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codes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19D3E-A1AF-407B-AE78-3EE7497D6478}" type="slidenum">
              <a:rPr lang="zh-TW" altLang="en-US" smtClean="0"/>
              <a:t>63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9924382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 smtClean="0"/>
              <a:t>Hand-written digits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 smtClean="0"/>
              <a:t>Deep auto-encoder has better reconstruction capability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19D3E-A1AF-407B-AE78-3EE7497D6478}" type="slidenum">
              <a:rPr lang="zh-TW" altLang="en-US" smtClean="0"/>
              <a:t>64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8019055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 smtClean="0"/>
              <a:t>From 30 to 2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19D3E-A1AF-407B-AE78-3EE7497D6478}" type="slidenum">
              <a:rPr lang="zh-TW" altLang="en-US" smtClean="0"/>
              <a:t>65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7564959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err="1" smtClean="0"/>
              <a:t>idf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83D9E2-21C9-4F43-833B-72DB5414AF97}" type="slidenum">
              <a:rPr lang="zh-TW" altLang="en-US" smtClean="0"/>
              <a:t>66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2713405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The </a:t>
            </a:r>
            <a:r>
              <a:rPr lang="en-US" altLang="zh-TW" dirty="0" err="1" smtClean="0"/>
              <a:t>qeruy</a:t>
            </a:r>
            <a:r>
              <a:rPr lang="en-US" altLang="zh-TW" dirty="0" smtClean="0"/>
              <a:t> not always have the common</a:t>
            </a:r>
            <a:r>
              <a:rPr lang="en-US" altLang="zh-TW" baseline="0" dirty="0" smtClean="0"/>
              <a:t> word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83D9E2-21C9-4F43-833B-72DB5414AF97}" type="slidenum">
              <a:rPr lang="zh-TW" altLang="en-US" smtClean="0"/>
              <a:t>67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697095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Direct compute on pixel</a:t>
            </a:r>
            <a:r>
              <a:rPr lang="en-US" altLang="zh-TW" baseline="0" dirty="0" smtClean="0"/>
              <a:t> label is slow!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19D3E-A1AF-407B-AE78-3EE7497D6478}" type="slidenum">
              <a:rPr lang="zh-TW" altLang="en-US" smtClean="0"/>
              <a:t>68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2092410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altLang="zh-TW" sz="1200" dirty="0" smtClean="0">
                <a:latin typeface="Arial" charset="0"/>
              </a:rPr>
              <a:t>Reconstructions of 32x32 color images from 256-bit codes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19D3E-A1AF-407B-AE78-3EE7497D6478}" type="slidenum">
              <a:rPr lang="zh-TW" altLang="en-US" smtClean="0"/>
              <a:t>69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31545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faster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19D3E-A1AF-407B-AE78-3EE7497D6478}" type="slidenum">
              <a:rPr lang="zh-TW" altLang="en-US" smtClean="0"/>
              <a:t>70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261940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Think what</a:t>
            </a:r>
            <a:r>
              <a:rPr lang="en-US" altLang="zh-TW" baseline="0" dirty="0" smtClean="0"/>
              <a:t> to say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55CF2F-0C94-47B1-8B3D-31E1BA85CF9A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3365320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19D3E-A1AF-407B-AE78-3EE7497D6478}" type="slidenum">
              <a:rPr lang="zh-TW" altLang="en-US" smtClean="0"/>
              <a:t>71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8486433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19D3E-A1AF-407B-AE78-3EE7497D6478}" type="slidenum">
              <a:rPr lang="zh-TW" altLang="en-US" smtClean="0"/>
              <a:t>72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5671998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19D3E-A1AF-407B-AE78-3EE7497D6478}" type="slidenum">
              <a:rPr lang="zh-TW" altLang="en-US" smtClean="0"/>
              <a:t>73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0793366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19D3E-A1AF-407B-AE78-3EE7497D6478}" type="slidenum">
              <a:rPr lang="zh-TW" altLang="en-US" smtClean="0"/>
              <a:t>74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3453367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19D3E-A1AF-407B-AE78-3EE7497D6478}" type="slidenum">
              <a:rPr lang="zh-TW" altLang="en-US" smtClean="0"/>
              <a:t>75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779245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Transfer</a:t>
            </a:r>
          </a:p>
          <a:p>
            <a:r>
              <a:rPr lang="en-US" altLang="zh-TW" dirty="0" smtClean="0"/>
              <a:t>Self-taught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19D3E-A1AF-407B-AE78-3EE7497D6478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107250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https://www.youtube.com/watch?v=H1amMPKl798</a:t>
            </a:r>
          </a:p>
          <a:p>
            <a:r>
              <a:rPr lang="en-US" altLang="zh-TW" dirty="0" smtClean="0"/>
              <a:t>https://www.youtube.com/watch?v=IINyowbMqJI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19D3E-A1AF-407B-AE78-3EE7497D6478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792743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2800" dirty="0" smtClean="0"/>
              <a:t>LSA, PLSA, LDA ……</a:t>
            </a:r>
            <a:endParaRPr lang="zh-TW" altLang="en-US" sz="2800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19D3E-A1AF-407B-AE78-3EE7497D6478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643599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 smtClean="0">
                <a:solidFill>
                  <a:srgbClr val="0000FF"/>
                </a:solidFill>
              </a:rPr>
              <a:t>The world we observed.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 smtClean="0">
                <a:solidFill>
                  <a:srgbClr val="0000FF"/>
                </a:solidFill>
              </a:rPr>
              <a:t>(Some combination is rare)</a:t>
            </a:r>
            <a:endParaRPr lang="zh-TW" altLang="en-US" sz="1200" dirty="0" smtClean="0">
              <a:solidFill>
                <a:srgbClr val="0000FF"/>
              </a:solidFill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sz="1200" dirty="0" smtClean="0">
              <a:solidFill>
                <a:srgbClr val="0000FF"/>
              </a:solidFill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19D3E-A1AF-407B-AE78-3EE7497D6478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75339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93DE7-F05C-43EC-999F-498B7701ED38}" type="datetimeFigureOut">
              <a:rPr lang="zh-TW" altLang="en-US" smtClean="0"/>
              <a:t>2015/12/23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4249AD-BFAF-4E25-9075-98DBD42BB33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892193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93DE7-F05C-43EC-999F-498B7701ED38}" type="datetimeFigureOut">
              <a:rPr lang="zh-TW" altLang="en-US" smtClean="0"/>
              <a:t>2015/12/23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4249AD-BFAF-4E25-9075-98DBD42BB33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161165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93DE7-F05C-43EC-999F-498B7701ED38}" type="datetimeFigureOut">
              <a:rPr lang="zh-TW" altLang="en-US" smtClean="0"/>
              <a:t>2015/12/23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4249AD-BFAF-4E25-9075-98DBD42BB33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345446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93DE7-F05C-43EC-999F-498B7701ED38}" type="datetimeFigureOut">
              <a:rPr lang="zh-TW" altLang="en-US" smtClean="0"/>
              <a:t>2015/12/23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4249AD-BFAF-4E25-9075-98DBD42BB33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261701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93DE7-F05C-43EC-999F-498B7701ED38}" type="datetimeFigureOut">
              <a:rPr lang="zh-TW" altLang="en-US" smtClean="0"/>
              <a:t>2015/12/23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4249AD-BFAF-4E25-9075-98DBD42BB33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736220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93DE7-F05C-43EC-999F-498B7701ED38}" type="datetimeFigureOut">
              <a:rPr lang="zh-TW" altLang="en-US" smtClean="0"/>
              <a:t>2015/12/23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4249AD-BFAF-4E25-9075-98DBD42BB33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671276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93DE7-F05C-43EC-999F-498B7701ED38}" type="datetimeFigureOut">
              <a:rPr lang="zh-TW" altLang="en-US" smtClean="0"/>
              <a:t>2015/12/23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4249AD-BFAF-4E25-9075-98DBD42BB33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479137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93DE7-F05C-43EC-999F-498B7701ED38}" type="datetimeFigureOut">
              <a:rPr lang="zh-TW" altLang="en-US" smtClean="0"/>
              <a:t>2015/12/23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4249AD-BFAF-4E25-9075-98DBD42BB33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344067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93DE7-F05C-43EC-999F-498B7701ED38}" type="datetimeFigureOut">
              <a:rPr lang="zh-TW" altLang="en-US" smtClean="0"/>
              <a:t>2015/12/23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4249AD-BFAF-4E25-9075-98DBD42BB33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611922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93DE7-F05C-43EC-999F-498B7701ED38}" type="datetimeFigureOut">
              <a:rPr lang="zh-TW" altLang="en-US" smtClean="0"/>
              <a:t>2015/12/23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4249AD-BFAF-4E25-9075-98DBD42BB33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809132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93DE7-F05C-43EC-999F-498B7701ED38}" type="datetimeFigureOut">
              <a:rPr lang="zh-TW" altLang="en-US" smtClean="0"/>
              <a:t>2015/12/23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4249AD-BFAF-4E25-9075-98DBD42BB33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739109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E93DE7-F05C-43EC-999F-498B7701ED38}" type="datetimeFigureOut">
              <a:rPr lang="zh-TW" altLang="en-US" smtClean="0"/>
              <a:t>2015/12/23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4249AD-BFAF-4E25-9075-98DBD42BB33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770641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jpeg"/><Relationship Id="rId5" Type="http://schemas.openxmlformats.org/officeDocument/2006/relationships/image" Target="../media/image38.jpeg"/><Relationship Id="rId4" Type="http://schemas.openxmlformats.org/officeDocument/2006/relationships/image" Target="../media/image37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29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6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0.png"/><Relationship Id="rId5" Type="http://schemas.openxmlformats.org/officeDocument/2006/relationships/image" Target="../media/image370.png"/><Relationship Id="rId4" Type="http://schemas.openxmlformats.org/officeDocument/2006/relationships/image" Target="../media/image36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10.png"/><Relationship Id="rId7" Type="http://schemas.openxmlformats.org/officeDocument/2006/relationships/image" Target="../media/image450.png"/><Relationship Id="rId12" Type="http://schemas.openxmlformats.org/officeDocument/2006/relationships/image" Target="../media/image49.png"/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0.png"/><Relationship Id="rId11" Type="http://schemas.openxmlformats.org/officeDocument/2006/relationships/image" Target="../media/image48.png"/><Relationship Id="rId5" Type="http://schemas.openxmlformats.org/officeDocument/2006/relationships/image" Target="../media/image430.png"/><Relationship Id="rId10" Type="http://schemas.openxmlformats.org/officeDocument/2006/relationships/image" Target="../media/image470.png"/><Relationship Id="rId4" Type="http://schemas.openxmlformats.org/officeDocument/2006/relationships/image" Target="../media/image420.png"/><Relationship Id="rId9" Type="http://schemas.openxmlformats.org/officeDocument/2006/relationships/image" Target="../media/image6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60.png"/><Relationship Id="rId18" Type="http://schemas.openxmlformats.org/officeDocument/2006/relationships/image" Target="../media/image66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12" Type="http://schemas.openxmlformats.org/officeDocument/2006/relationships/image" Target="../media/image59.png"/><Relationship Id="rId17" Type="http://schemas.openxmlformats.org/officeDocument/2006/relationships/image" Target="../media/image64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63.png"/><Relationship Id="rId20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11" Type="http://schemas.openxmlformats.org/officeDocument/2006/relationships/image" Target="../media/image58.png"/><Relationship Id="rId5" Type="http://schemas.openxmlformats.org/officeDocument/2006/relationships/image" Target="../media/image52.png"/><Relationship Id="rId15" Type="http://schemas.openxmlformats.org/officeDocument/2006/relationships/image" Target="../media/image62.png"/><Relationship Id="rId10" Type="http://schemas.openxmlformats.org/officeDocument/2006/relationships/image" Target="../media/image57.png"/><Relationship Id="rId19" Type="http://schemas.openxmlformats.org/officeDocument/2006/relationships/image" Target="../media/image67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Relationship Id="rId14" Type="http://schemas.openxmlformats.org/officeDocument/2006/relationships/image" Target="../media/image6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10" Type="http://schemas.openxmlformats.org/officeDocument/2006/relationships/image" Target="../media/image76.png"/><Relationship Id="rId4" Type="http://schemas.openxmlformats.org/officeDocument/2006/relationships/image" Target="../media/image70.png"/><Relationship Id="rId9" Type="http://schemas.openxmlformats.org/officeDocument/2006/relationships/image" Target="../media/image7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39.jpeg"/><Relationship Id="rId4" Type="http://schemas.openxmlformats.org/officeDocument/2006/relationships/image" Target="../media/image38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7" Type="http://schemas.openxmlformats.org/officeDocument/2006/relationships/image" Target="../media/image8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jpeg"/><Relationship Id="rId5" Type="http://schemas.openxmlformats.org/officeDocument/2006/relationships/image" Target="../media/image38.jpeg"/><Relationship Id="rId4" Type="http://schemas.openxmlformats.org/officeDocument/2006/relationships/image" Target="../media/image37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7" Type="http://schemas.openxmlformats.org/officeDocument/2006/relationships/image" Target="../media/image9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0.png"/><Relationship Id="rId13" Type="http://schemas.openxmlformats.org/officeDocument/2006/relationships/image" Target="../media/image97.png"/><Relationship Id="rId3" Type="http://schemas.openxmlformats.org/officeDocument/2006/relationships/image" Target="../media/image92.png"/><Relationship Id="rId7" Type="http://schemas.openxmlformats.org/officeDocument/2006/relationships/image" Target="../media/image910.png"/><Relationship Id="rId12" Type="http://schemas.openxmlformats.org/officeDocument/2006/relationships/image" Target="../media/image96.png"/><Relationship Id="rId2" Type="http://schemas.openxmlformats.org/officeDocument/2006/relationships/image" Target="../media/image87.png"/><Relationship Id="rId16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0.png"/><Relationship Id="rId11" Type="http://schemas.openxmlformats.org/officeDocument/2006/relationships/image" Target="../media/image95.png"/><Relationship Id="rId15" Type="http://schemas.openxmlformats.org/officeDocument/2006/relationships/image" Target="../media/image99.png"/><Relationship Id="rId10" Type="http://schemas.openxmlformats.org/officeDocument/2006/relationships/image" Target="../media/image94.png"/><Relationship Id="rId9" Type="http://schemas.openxmlformats.org/officeDocument/2006/relationships/image" Target="../media/image93.png"/><Relationship Id="rId14" Type="http://schemas.openxmlformats.org/officeDocument/2006/relationships/image" Target="../media/image9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13" Type="http://schemas.openxmlformats.org/officeDocument/2006/relationships/image" Target="../media/image110.png"/><Relationship Id="rId18" Type="http://schemas.openxmlformats.org/officeDocument/2006/relationships/image" Target="../media/image115.png"/><Relationship Id="rId3" Type="http://schemas.openxmlformats.org/officeDocument/2006/relationships/image" Target="../media/image87.png"/><Relationship Id="rId7" Type="http://schemas.openxmlformats.org/officeDocument/2006/relationships/image" Target="../media/image104.png"/><Relationship Id="rId12" Type="http://schemas.openxmlformats.org/officeDocument/2006/relationships/image" Target="../media/image109.png"/><Relationship Id="rId17" Type="http://schemas.openxmlformats.org/officeDocument/2006/relationships/image" Target="../media/image114.png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png"/><Relationship Id="rId11" Type="http://schemas.openxmlformats.org/officeDocument/2006/relationships/image" Target="../media/image108.png"/><Relationship Id="rId5" Type="http://schemas.openxmlformats.org/officeDocument/2006/relationships/image" Target="../media/image102.png"/><Relationship Id="rId15" Type="http://schemas.openxmlformats.org/officeDocument/2006/relationships/image" Target="../media/image112.png"/><Relationship Id="rId10" Type="http://schemas.openxmlformats.org/officeDocument/2006/relationships/image" Target="../media/image107.png"/><Relationship Id="rId4" Type="http://schemas.openxmlformats.org/officeDocument/2006/relationships/image" Target="../media/image101.png"/><Relationship Id="rId9" Type="http://schemas.openxmlformats.org/officeDocument/2006/relationships/image" Target="../media/image106.png"/><Relationship Id="rId14" Type="http://schemas.openxmlformats.org/officeDocument/2006/relationships/image" Target="../media/image1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3" Type="http://schemas.openxmlformats.org/officeDocument/2006/relationships/image" Target="../media/image37.jpeg"/><Relationship Id="rId7" Type="http://schemas.openxmlformats.org/officeDocument/2006/relationships/image" Target="../media/image116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39.jpeg"/><Relationship Id="rId4" Type="http://schemas.openxmlformats.org/officeDocument/2006/relationships/image" Target="../media/image38.jpe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37.jpeg"/><Relationship Id="rId7" Type="http://schemas.openxmlformats.org/officeDocument/2006/relationships/image" Target="../media/image83.png"/><Relationship Id="rId12" Type="http://schemas.openxmlformats.org/officeDocument/2006/relationships/image" Target="../media/image119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11" Type="http://schemas.openxmlformats.org/officeDocument/2006/relationships/image" Target="../media/image118.png"/><Relationship Id="rId5" Type="http://schemas.openxmlformats.org/officeDocument/2006/relationships/image" Target="../media/image39.jpeg"/><Relationship Id="rId10" Type="http://schemas.openxmlformats.org/officeDocument/2006/relationships/image" Target="../media/image86.png"/><Relationship Id="rId4" Type="http://schemas.openxmlformats.org/officeDocument/2006/relationships/image" Target="../media/image38.jpeg"/><Relationship Id="rId9" Type="http://schemas.openxmlformats.org/officeDocument/2006/relationships/image" Target="../media/image85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openxmlformats.org/officeDocument/2006/relationships/image" Target="../media/image126.png"/><Relationship Id="rId7" Type="http://schemas.openxmlformats.org/officeDocument/2006/relationships/image" Target="../media/image1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1.png"/><Relationship Id="rId5" Type="http://schemas.openxmlformats.org/officeDocument/2006/relationships/image" Target="../media/image127.png"/><Relationship Id="rId4" Type="http://schemas.openxmlformats.org/officeDocument/2006/relationships/image" Target="../media/image12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13" Type="http://schemas.openxmlformats.org/officeDocument/2006/relationships/image" Target="../media/image145.png"/><Relationship Id="rId3" Type="http://schemas.openxmlformats.org/officeDocument/2006/relationships/image" Target="../media/image135.png"/><Relationship Id="rId7" Type="http://schemas.openxmlformats.org/officeDocument/2006/relationships/image" Target="../media/image139.png"/><Relationship Id="rId12" Type="http://schemas.openxmlformats.org/officeDocument/2006/relationships/image" Target="../media/image144.png"/><Relationship Id="rId17" Type="http://schemas.openxmlformats.org/officeDocument/2006/relationships/image" Target="../media/image149.png"/><Relationship Id="rId2" Type="http://schemas.openxmlformats.org/officeDocument/2006/relationships/notesSlide" Target="../notesSlides/notesSlide22.xml"/><Relationship Id="rId16" Type="http://schemas.openxmlformats.org/officeDocument/2006/relationships/image" Target="../media/image1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8.png"/><Relationship Id="rId11" Type="http://schemas.openxmlformats.org/officeDocument/2006/relationships/image" Target="../media/image143.png"/><Relationship Id="rId5" Type="http://schemas.openxmlformats.org/officeDocument/2006/relationships/image" Target="../media/image137.png"/><Relationship Id="rId15" Type="http://schemas.openxmlformats.org/officeDocument/2006/relationships/image" Target="../media/image147.png"/><Relationship Id="rId10" Type="http://schemas.openxmlformats.org/officeDocument/2006/relationships/image" Target="../media/image142.png"/><Relationship Id="rId4" Type="http://schemas.openxmlformats.org/officeDocument/2006/relationships/image" Target="../media/image136.png"/><Relationship Id="rId9" Type="http://schemas.openxmlformats.org/officeDocument/2006/relationships/image" Target="../media/image141.png"/><Relationship Id="rId14" Type="http://schemas.openxmlformats.org/officeDocument/2006/relationships/image" Target="../media/image146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png"/><Relationship Id="rId13" Type="http://schemas.openxmlformats.org/officeDocument/2006/relationships/image" Target="../media/image159.png"/><Relationship Id="rId3" Type="http://schemas.openxmlformats.org/officeDocument/2006/relationships/image" Target="../media/image1170.png"/><Relationship Id="rId7" Type="http://schemas.openxmlformats.org/officeDocument/2006/relationships/image" Target="../media/image153.png"/><Relationship Id="rId12" Type="http://schemas.openxmlformats.org/officeDocument/2006/relationships/image" Target="../media/image15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2.png"/><Relationship Id="rId11" Type="http://schemas.openxmlformats.org/officeDocument/2006/relationships/image" Target="../media/image157.png"/><Relationship Id="rId5" Type="http://schemas.openxmlformats.org/officeDocument/2006/relationships/image" Target="../media/image151.png"/><Relationship Id="rId10" Type="http://schemas.openxmlformats.org/officeDocument/2006/relationships/image" Target="../media/image155.png"/><Relationship Id="rId4" Type="http://schemas.openxmlformats.org/officeDocument/2006/relationships/image" Target="../media/image150.png"/><Relationship Id="rId9" Type="http://schemas.openxmlformats.org/officeDocument/2006/relationships/image" Target="../media/image156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png"/><Relationship Id="rId13" Type="http://schemas.openxmlformats.org/officeDocument/2006/relationships/image" Target="../media/image170.png"/><Relationship Id="rId3" Type="http://schemas.openxmlformats.org/officeDocument/2006/relationships/image" Target="../media/image160.png"/><Relationship Id="rId7" Type="http://schemas.openxmlformats.org/officeDocument/2006/relationships/image" Target="../media/image164.png"/><Relationship Id="rId12" Type="http://schemas.openxmlformats.org/officeDocument/2006/relationships/image" Target="../media/image16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3.png"/><Relationship Id="rId11" Type="http://schemas.openxmlformats.org/officeDocument/2006/relationships/image" Target="../media/image168.png"/><Relationship Id="rId5" Type="http://schemas.openxmlformats.org/officeDocument/2006/relationships/image" Target="../media/image162.png"/><Relationship Id="rId15" Type="http://schemas.openxmlformats.org/officeDocument/2006/relationships/image" Target="../media/image172.png"/><Relationship Id="rId10" Type="http://schemas.openxmlformats.org/officeDocument/2006/relationships/image" Target="../media/image167.png"/><Relationship Id="rId4" Type="http://schemas.openxmlformats.org/officeDocument/2006/relationships/image" Target="../media/image161.png"/><Relationship Id="rId9" Type="http://schemas.openxmlformats.org/officeDocument/2006/relationships/image" Target="../media/image166.png"/><Relationship Id="rId14" Type="http://schemas.openxmlformats.org/officeDocument/2006/relationships/image" Target="../media/image171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8.png"/><Relationship Id="rId3" Type="http://schemas.openxmlformats.org/officeDocument/2006/relationships/image" Target="../media/image173.png"/><Relationship Id="rId7" Type="http://schemas.openxmlformats.org/officeDocument/2006/relationships/image" Target="../media/image17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6.png"/><Relationship Id="rId5" Type="http://schemas.openxmlformats.org/officeDocument/2006/relationships/image" Target="../media/image175.png"/><Relationship Id="rId10" Type="http://schemas.openxmlformats.org/officeDocument/2006/relationships/image" Target="../media/image180.png"/><Relationship Id="rId4" Type="http://schemas.openxmlformats.org/officeDocument/2006/relationships/image" Target="../media/image174.png"/><Relationship Id="rId9" Type="http://schemas.openxmlformats.org/officeDocument/2006/relationships/image" Target="../media/image179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1.png"/><Relationship Id="rId7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7.jpe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6.png"/><Relationship Id="rId13" Type="http://schemas.openxmlformats.org/officeDocument/2006/relationships/image" Target="../media/image184.png"/><Relationship Id="rId12" Type="http://schemas.openxmlformats.org/officeDocument/2006/relationships/image" Target="../media/image183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182.png"/><Relationship Id="rId10" Type="http://schemas.openxmlformats.org/officeDocument/2006/relationships/image" Target="../media/image181.png"/><Relationship Id="rId9" Type="http://schemas.openxmlformats.org/officeDocument/2006/relationships/image" Target="../media/image167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6.png"/><Relationship Id="rId13" Type="http://schemas.openxmlformats.org/officeDocument/2006/relationships/image" Target="../media/image184.png"/><Relationship Id="rId12" Type="http://schemas.openxmlformats.org/officeDocument/2006/relationships/image" Target="../media/image183.png"/><Relationship Id="rId17" Type="http://schemas.openxmlformats.org/officeDocument/2006/relationships/image" Target="../media/image188.png"/><Relationship Id="rId16" Type="http://schemas.openxmlformats.org/officeDocument/2006/relationships/image" Target="../media/image187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182.png"/><Relationship Id="rId15" Type="http://schemas.openxmlformats.org/officeDocument/2006/relationships/image" Target="../media/image186.png"/><Relationship Id="rId10" Type="http://schemas.openxmlformats.org/officeDocument/2006/relationships/image" Target="../media/image181.png"/><Relationship Id="rId9" Type="http://schemas.openxmlformats.org/officeDocument/2006/relationships/image" Target="../media/image167.png"/><Relationship Id="rId14" Type="http://schemas.openxmlformats.org/officeDocument/2006/relationships/image" Target="../media/image185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4.png"/><Relationship Id="rId3" Type="http://schemas.openxmlformats.org/officeDocument/2006/relationships/image" Target="../media/image189.png"/><Relationship Id="rId7" Type="http://schemas.openxmlformats.org/officeDocument/2006/relationships/image" Target="../media/image19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2.png"/><Relationship Id="rId5" Type="http://schemas.openxmlformats.org/officeDocument/2006/relationships/image" Target="../media/image191.png"/><Relationship Id="rId4" Type="http://schemas.openxmlformats.org/officeDocument/2006/relationships/image" Target="../media/image190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0.png"/><Relationship Id="rId13" Type="http://schemas.openxmlformats.org/officeDocument/2006/relationships/image" Target="../media/image122.jpeg"/><Relationship Id="rId3" Type="http://schemas.openxmlformats.org/officeDocument/2006/relationships/image" Target="../media/image195.png"/><Relationship Id="rId7" Type="http://schemas.openxmlformats.org/officeDocument/2006/relationships/image" Target="../media/image199.png"/><Relationship Id="rId12" Type="http://schemas.openxmlformats.org/officeDocument/2006/relationships/image" Target="../media/image121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8.png"/><Relationship Id="rId11" Type="http://schemas.openxmlformats.org/officeDocument/2006/relationships/image" Target="../media/image203.png"/><Relationship Id="rId5" Type="http://schemas.openxmlformats.org/officeDocument/2006/relationships/image" Target="../media/image197.png"/><Relationship Id="rId15" Type="http://schemas.openxmlformats.org/officeDocument/2006/relationships/image" Target="../media/image82.png"/><Relationship Id="rId10" Type="http://schemas.openxmlformats.org/officeDocument/2006/relationships/image" Target="../media/image202.png"/><Relationship Id="rId4" Type="http://schemas.openxmlformats.org/officeDocument/2006/relationships/image" Target="../media/image196.png"/><Relationship Id="rId9" Type="http://schemas.openxmlformats.org/officeDocument/2006/relationships/image" Target="../media/image201.png"/><Relationship Id="rId14" Type="http://schemas.openxmlformats.org/officeDocument/2006/relationships/image" Target="../media/image123.jpe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0.png"/><Relationship Id="rId13" Type="http://schemas.openxmlformats.org/officeDocument/2006/relationships/image" Target="../media/image211.png"/><Relationship Id="rId3" Type="http://schemas.openxmlformats.org/officeDocument/2006/relationships/image" Target="../media/image195.png"/><Relationship Id="rId7" Type="http://schemas.openxmlformats.org/officeDocument/2006/relationships/image" Target="../media/image199.png"/><Relationship Id="rId12" Type="http://schemas.openxmlformats.org/officeDocument/2006/relationships/image" Target="../media/image21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8.png"/><Relationship Id="rId11" Type="http://schemas.openxmlformats.org/officeDocument/2006/relationships/image" Target="../media/image209.png"/><Relationship Id="rId5" Type="http://schemas.openxmlformats.org/officeDocument/2006/relationships/image" Target="../media/image197.png"/><Relationship Id="rId15" Type="http://schemas.openxmlformats.org/officeDocument/2006/relationships/image" Target="../media/image213.png"/><Relationship Id="rId10" Type="http://schemas.openxmlformats.org/officeDocument/2006/relationships/image" Target="../media/image208.png"/><Relationship Id="rId4" Type="http://schemas.openxmlformats.org/officeDocument/2006/relationships/image" Target="../media/image196.png"/><Relationship Id="rId9" Type="http://schemas.openxmlformats.org/officeDocument/2006/relationships/image" Target="../media/image207.png"/><Relationship Id="rId14" Type="http://schemas.openxmlformats.org/officeDocument/2006/relationships/image" Target="../media/image212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0.png"/><Relationship Id="rId13" Type="http://schemas.openxmlformats.org/officeDocument/2006/relationships/image" Target="../media/image225.png"/><Relationship Id="rId18" Type="http://schemas.openxmlformats.org/officeDocument/2006/relationships/image" Target="../media/image230.png"/><Relationship Id="rId3" Type="http://schemas.openxmlformats.org/officeDocument/2006/relationships/image" Target="../media/image215.png"/><Relationship Id="rId7" Type="http://schemas.openxmlformats.org/officeDocument/2006/relationships/image" Target="../media/image219.png"/><Relationship Id="rId12" Type="http://schemas.openxmlformats.org/officeDocument/2006/relationships/image" Target="../media/image224.png"/><Relationship Id="rId17" Type="http://schemas.openxmlformats.org/officeDocument/2006/relationships/image" Target="../media/image229.png"/><Relationship Id="rId2" Type="http://schemas.openxmlformats.org/officeDocument/2006/relationships/image" Target="../media/image214.png"/><Relationship Id="rId16" Type="http://schemas.openxmlformats.org/officeDocument/2006/relationships/image" Target="../media/image2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8.png"/><Relationship Id="rId11" Type="http://schemas.openxmlformats.org/officeDocument/2006/relationships/image" Target="../media/image223.png"/><Relationship Id="rId5" Type="http://schemas.openxmlformats.org/officeDocument/2006/relationships/image" Target="../media/image217.png"/><Relationship Id="rId15" Type="http://schemas.openxmlformats.org/officeDocument/2006/relationships/image" Target="../media/image227.png"/><Relationship Id="rId10" Type="http://schemas.openxmlformats.org/officeDocument/2006/relationships/image" Target="../media/image222.png"/><Relationship Id="rId19" Type="http://schemas.openxmlformats.org/officeDocument/2006/relationships/image" Target="../media/image231.png"/><Relationship Id="rId4" Type="http://schemas.openxmlformats.org/officeDocument/2006/relationships/image" Target="../media/image216.png"/><Relationship Id="rId9" Type="http://schemas.openxmlformats.org/officeDocument/2006/relationships/image" Target="../media/image221.png"/><Relationship Id="rId14" Type="http://schemas.openxmlformats.org/officeDocument/2006/relationships/image" Target="../media/image226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9.png"/><Relationship Id="rId13" Type="http://schemas.openxmlformats.org/officeDocument/2006/relationships/image" Target="../media/image224.png"/><Relationship Id="rId18" Type="http://schemas.openxmlformats.org/officeDocument/2006/relationships/image" Target="../media/image235.png"/><Relationship Id="rId3" Type="http://schemas.openxmlformats.org/officeDocument/2006/relationships/image" Target="../media/image214.png"/><Relationship Id="rId21" Type="http://schemas.openxmlformats.org/officeDocument/2006/relationships/image" Target="../media/image238.png"/><Relationship Id="rId7" Type="http://schemas.openxmlformats.org/officeDocument/2006/relationships/image" Target="../media/image218.png"/><Relationship Id="rId12" Type="http://schemas.openxmlformats.org/officeDocument/2006/relationships/image" Target="../media/image223.png"/><Relationship Id="rId17" Type="http://schemas.openxmlformats.org/officeDocument/2006/relationships/image" Target="../media/image234.png"/><Relationship Id="rId2" Type="http://schemas.openxmlformats.org/officeDocument/2006/relationships/notesSlide" Target="../notesSlides/notesSlide29.xml"/><Relationship Id="rId16" Type="http://schemas.openxmlformats.org/officeDocument/2006/relationships/image" Target="../media/image233.png"/><Relationship Id="rId20" Type="http://schemas.openxmlformats.org/officeDocument/2006/relationships/image" Target="../media/image2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7.png"/><Relationship Id="rId11" Type="http://schemas.openxmlformats.org/officeDocument/2006/relationships/image" Target="../media/image222.png"/><Relationship Id="rId5" Type="http://schemas.openxmlformats.org/officeDocument/2006/relationships/image" Target="../media/image216.png"/><Relationship Id="rId15" Type="http://schemas.openxmlformats.org/officeDocument/2006/relationships/image" Target="../media/image232.png"/><Relationship Id="rId10" Type="http://schemas.openxmlformats.org/officeDocument/2006/relationships/image" Target="../media/image221.png"/><Relationship Id="rId19" Type="http://schemas.openxmlformats.org/officeDocument/2006/relationships/image" Target="../media/image236.png"/><Relationship Id="rId4" Type="http://schemas.openxmlformats.org/officeDocument/2006/relationships/image" Target="../media/image215.png"/><Relationship Id="rId9" Type="http://schemas.openxmlformats.org/officeDocument/2006/relationships/image" Target="../media/image220.png"/><Relationship Id="rId14" Type="http://schemas.openxmlformats.org/officeDocument/2006/relationships/image" Target="../media/image225.png"/><Relationship Id="rId22" Type="http://schemas.openxmlformats.org/officeDocument/2006/relationships/image" Target="../media/image231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4.png"/><Relationship Id="rId3" Type="http://schemas.openxmlformats.org/officeDocument/2006/relationships/image" Target="../media/image239.png"/><Relationship Id="rId7" Type="http://schemas.openxmlformats.org/officeDocument/2006/relationships/image" Target="../media/image243.png"/><Relationship Id="rId12" Type="http://schemas.openxmlformats.org/officeDocument/2006/relationships/image" Target="../media/image24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2.png"/><Relationship Id="rId11" Type="http://schemas.openxmlformats.org/officeDocument/2006/relationships/image" Target="../media/image247.png"/><Relationship Id="rId5" Type="http://schemas.openxmlformats.org/officeDocument/2006/relationships/image" Target="../media/image241.png"/><Relationship Id="rId10" Type="http://schemas.openxmlformats.org/officeDocument/2006/relationships/image" Target="../media/image246.png"/><Relationship Id="rId4" Type="http://schemas.openxmlformats.org/officeDocument/2006/relationships/image" Target="../media/image240.png"/><Relationship Id="rId9" Type="http://schemas.openxmlformats.org/officeDocument/2006/relationships/image" Target="../media/image245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6.png"/><Relationship Id="rId3" Type="http://schemas.openxmlformats.org/officeDocument/2006/relationships/image" Target="../media/image249.png"/><Relationship Id="rId7" Type="http://schemas.openxmlformats.org/officeDocument/2006/relationships/image" Target="../media/image24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1.png"/><Relationship Id="rId5" Type="http://schemas.openxmlformats.org/officeDocument/2006/relationships/image" Target="../media/image240.png"/><Relationship Id="rId4" Type="http://schemas.openxmlformats.org/officeDocument/2006/relationships/image" Target="../media/image239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20.png"/><Relationship Id="rId3" Type="http://schemas.openxmlformats.org/officeDocument/2006/relationships/image" Target="../media/image2070.png"/><Relationship Id="rId7" Type="http://schemas.openxmlformats.org/officeDocument/2006/relationships/image" Target="../media/image2110.png"/><Relationship Id="rId12" Type="http://schemas.openxmlformats.org/officeDocument/2006/relationships/image" Target="../media/image216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00.png"/><Relationship Id="rId11" Type="http://schemas.openxmlformats.org/officeDocument/2006/relationships/image" Target="../media/image2150.png"/><Relationship Id="rId5" Type="http://schemas.openxmlformats.org/officeDocument/2006/relationships/image" Target="../media/image2090.png"/><Relationship Id="rId10" Type="http://schemas.openxmlformats.org/officeDocument/2006/relationships/image" Target="../media/image2140.png"/><Relationship Id="rId4" Type="http://schemas.openxmlformats.org/officeDocument/2006/relationships/image" Target="../media/image2080.png"/><Relationship Id="rId9" Type="http://schemas.openxmlformats.org/officeDocument/2006/relationships/image" Target="../media/image213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11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0.png"/><Relationship Id="rId3" Type="http://schemas.openxmlformats.org/officeDocument/2006/relationships/image" Target="../media/image124.png"/><Relationship Id="rId7" Type="http://schemas.openxmlformats.org/officeDocument/2006/relationships/image" Target="../media/image84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0.png"/><Relationship Id="rId5" Type="http://schemas.openxmlformats.org/officeDocument/2006/relationships/image" Target="../media/image820.png"/><Relationship Id="rId10" Type="http://schemas.openxmlformats.org/officeDocument/2006/relationships/image" Target="../media/image125.png"/><Relationship Id="rId4" Type="http://schemas.openxmlformats.org/officeDocument/2006/relationships/image" Target="../media/image810.png"/><Relationship Id="rId9" Type="http://schemas.openxmlformats.org/officeDocument/2006/relationships/image" Target="../media/image86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0.png"/><Relationship Id="rId5" Type="http://schemas.openxmlformats.org/officeDocument/2006/relationships/image" Target="../media/image206.png"/><Relationship Id="rId4" Type="http://schemas.openxmlformats.org/officeDocument/2006/relationships/image" Target="../media/image205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0.png"/><Relationship Id="rId3" Type="http://schemas.openxmlformats.org/officeDocument/2006/relationships/image" Target="../media/image255.png"/><Relationship Id="rId7" Type="http://schemas.openxmlformats.org/officeDocument/2006/relationships/image" Target="../media/image25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8.png"/><Relationship Id="rId5" Type="http://schemas.openxmlformats.org/officeDocument/2006/relationships/image" Target="../media/image257.png"/><Relationship Id="rId4" Type="http://schemas.openxmlformats.org/officeDocument/2006/relationships/image" Target="../media/image256.png"/><Relationship Id="rId9" Type="http://schemas.openxmlformats.org/officeDocument/2006/relationships/image" Target="../media/image261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0.png"/><Relationship Id="rId3" Type="http://schemas.openxmlformats.org/officeDocument/2006/relationships/image" Target="../media/image255.png"/><Relationship Id="rId7" Type="http://schemas.openxmlformats.org/officeDocument/2006/relationships/image" Target="../media/image25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8.png"/><Relationship Id="rId5" Type="http://schemas.openxmlformats.org/officeDocument/2006/relationships/image" Target="../media/image257.png"/><Relationship Id="rId4" Type="http://schemas.openxmlformats.org/officeDocument/2006/relationships/image" Target="../media/image256.png"/><Relationship Id="rId9" Type="http://schemas.openxmlformats.org/officeDocument/2006/relationships/image" Target="../media/image261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0.png"/><Relationship Id="rId3" Type="http://schemas.openxmlformats.org/officeDocument/2006/relationships/image" Target="../media/image255.png"/><Relationship Id="rId7" Type="http://schemas.openxmlformats.org/officeDocument/2006/relationships/image" Target="../media/image25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8.png"/><Relationship Id="rId5" Type="http://schemas.openxmlformats.org/officeDocument/2006/relationships/image" Target="../media/image257.png"/><Relationship Id="rId4" Type="http://schemas.openxmlformats.org/officeDocument/2006/relationships/image" Target="../media/image256.png"/><Relationship Id="rId9" Type="http://schemas.openxmlformats.org/officeDocument/2006/relationships/image" Target="../media/image261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e0Ts_7Y6hZU&amp;list=PL6Xpj9I5qXYEcOhn7TqghAJ6NAPrNmUBH&amp;index=38" TargetMode="External"/><Relationship Id="rId2" Type="http://schemas.openxmlformats.org/officeDocument/2006/relationships/hyperlink" Target="https://www.youtube.com/watch?v=lekCh_i32iE&amp;list=PL6Xpj9I5qXYEcOhn7TqghAJ6NAPrNmUBH&amp;index=37" TargetMode="Externa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vkb6AWYXZ5I&amp;list=PL6Xpj9I5qXYEcOhn7TqghAJ6NAPrNmUBH&amp;index=57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youtube.com/watch?v=35MUlYCColk&amp;list=PL6Xpj9I5qXYEcOhn7TqghAJ6NAPrNmUBH&amp;index=59" TargetMode="External"/><Relationship Id="rId4" Type="http://schemas.openxmlformats.org/officeDocument/2006/relationships/hyperlink" Target="https://www.youtube.com/watch?v=pStDscJh2Wo&amp;list=PL6Xpj9I5qXYEcOhn7TqghAJ6NAPrNmUBH&amp;index=58" TargetMode="Externa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wmf"/><Relationship Id="rId13" Type="http://schemas.openxmlformats.org/officeDocument/2006/relationships/image" Target="../media/image17.png"/><Relationship Id="rId3" Type="http://schemas.openxmlformats.org/officeDocument/2006/relationships/notesSlide" Target="../notesSlides/notesSlide4.xml"/><Relationship Id="rId7" Type="http://schemas.openxmlformats.org/officeDocument/2006/relationships/oleObject" Target="../embeddings/oleObject2.bin"/><Relationship Id="rId12" Type="http://schemas.openxmlformats.org/officeDocument/2006/relationships/image" Target="../media/image16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0.png"/><Relationship Id="rId1" Type="http://schemas.openxmlformats.org/officeDocument/2006/relationships/vmlDrawing" Target="../drawings/vmlDrawing1.vml"/><Relationship Id="rId6" Type="http://schemas.openxmlformats.org/officeDocument/2006/relationships/image" Target="../media/image12.wmf"/><Relationship Id="rId11" Type="http://schemas.openxmlformats.org/officeDocument/2006/relationships/image" Target="../media/image15.png"/><Relationship Id="rId5" Type="http://schemas.openxmlformats.org/officeDocument/2006/relationships/oleObject" Target="../embeddings/oleObject1.bin"/><Relationship Id="rId15" Type="http://schemas.openxmlformats.org/officeDocument/2006/relationships/image" Target="../media/image19.png"/><Relationship Id="rId10" Type="http://schemas.openxmlformats.org/officeDocument/2006/relationships/image" Target="../media/image14.wmf"/><Relationship Id="rId4" Type="http://schemas.openxmlformats.org/officeDocument/2006/relationships/image" Target="../media/image1.png"/><Relationship Id="rId9" Type="http://schemas.openxmlformats.org/officeDocument/2006/relationships/oleObject" Target="../embeddings/oleObject3.bin"/><Relationship Id="rId14" Type="http://schemas.openxmlformats.org/officeDocument/2006/relationships/image" Target="../media/image18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2.png"/><Relationship Id="rId2" Type="http://schemas.openxmlformats.org/officeDocument/2006/relationships/image" Target="../media/image25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3.png"/><Relationship Id="rId3" Type="http://schemas.openxmlformats.org/officeDocument/2006/relationships/image" Target="../media/image251.png"/><Relationship Id="rId7" Type="http://schemas.openxmlformats.org/officeDocument/2006/relationships/image" Target="../media/image550.png"/><Relationship Id="rId12" Type="http://schemas.openxmlformats.org/officeDocument/2006/relationships/image" Target="../media/image60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0.png"/><Relationship Id="rId11" Type="http://schemas.openxmlformats.org/officeDocument/2006/relationships/image" Target="../media/image590.png"/><Relationship Id="rId5" Type="http://schemas.openxmlformats.org/officeDocument/2006/relationships/image" Target="../media/image530.png"/><Relationship Id="rId10" Type="http://schemas.openxmlformats.org/officeDocument/2006/relationships/image" Target="../media/image580.png"/><Relationship Id="rId4" Type="http://schemas.openxmlformats.org/officeDocument/2006/relationships/image" Target="../media/image520.png"/><Relationship Id="rId9" Type="http://schemas.openxmlformats.org/officeDocument/2006/relationships/image" Target="../media/image570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3.png"/><Relationship Id="rId3" Type="http://schemas.openxmlformats.org/officeDocument/2006/relationships/image" Target="../media/image251.png"/><Relationship Id="rId7" Type="http://schemas.openxmlformats.org/officeDocument/2006/relationships/image" Target="../media/image26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7.png"/><Relationship Id="rId11" Type="http://schemas.openxmlformats.org/officeDocument/2006/relationships/image" Target="../media/image254.png"/><Relationship Id="rId5" Type="http://schemas.openxmlformats.org/officeDocument/2006/relationships/image" Target="../media/image266.png"/><Relationship Id="rId10" Type="http://schemas.openxmlformats.org/officeDocument/2006/relationships/image" Target="../media/image270.png"/><Relationship Id="rId4" Type="http://schemas.openxmlformats.org/officeDocument/2006/relationships/image" Target="../media/image265.png"/><Relationship Id="rId9" Type="http://schemas.openxmlformats.org/officeDocument/2006/relationships/image" Target="../media/image269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2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1.png"/><Relationship Id="rId3" Type="http://schemas.openxmlformats.org/officeDocument/2006/relationships/image" Target="../media/image262.png"/><Relationship Id="rId7" Type="http://schemas.openxmlformats.org/officeDocument/2006/relationships/image" Target="../media/image25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1.png"/><Relationship Id="rId5" Type="http://schemas.openxmlformats.org/officeDocument/2006/relationships/image" Target="../media/image264.png"/><Relationship Id="rId4" Type="http://schemas.openxmlformats.org/officeDocument/2006/relationships/image" Target="../media/image263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3.png"/><Relationship Id="rId7" Type="http://schemas.openxmlformats.org/officeDocument/2006/relationships/image" Target="../media/image27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1.png"/><Relationship Id="rId5" Type="http://schemas.openxmlformats.org/officeDocument/2006/relationships/image" Target="../media/image253.png"/><Relationship Id="rId4" Type="http://schemas.openxmlformats.org/officeDocument/2006/relationships/image" Target="../media/image251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6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8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2.png"/><Relationship Id="rId5" Type="http://schemas.openxmlformats.org/officeDocument/2006/relationships/image" Target="../media/image281.png"/><Relationship Id="rId4" Type="http://schemas.openxmlformats.org/officeDocument/2006/relationships/image" Target="../media/image28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8.png"/><Relationship Id="rId5" Type="http://schemas.openxmlformats.org/officeDocument/2006/relationships/image" Target="../media/image277.png"/><Relationship Id="rId4" Type="http://schemas.openxmlformats.org/officeDocument/2006/relationships/image" Target="../media/image284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0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3.png"/><Relationship Id="rId4" Type="http://schemas.openxmlformats.org/officeDocument/2006/relationships/image" Target="../media/image292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5.png"/><Relationship Id="rId5" Type="http://schemas.openxmlformats.org/officeDocument/2006/relationships/image" Target="../media/image294.png"/><Relationship Id="rId4" Type="http://schemas.openxmlformats.org/officeDocument/2006/relationships/image" Target="../media/image292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e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10" Type="http://schemas.openxmlformats.org/officeDocument/2006/relationships/image" Target="../media/image3.jpeg"/><Relationship Id="rId4" Type="http://schemas.openxmlformats.org/officeDocument/2006/relationships/image" Target="../media/image24.png"/><Relationship Id="rId9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jpeg"/><Relationship Id="rId5" Type="http://schemas.openxmlformats.org/officeDocument/2006/relationships/image" Target="../media/image31.jpeg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>
                <a:solidFill>
                  <a:srgbClr val="0000FF"/>
                </a:solidFill>
              </a:rPr>
              <a:t>Unsupervised Learning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altLang="zh-TW" sz="4400" dirty="0" smtClean="0"/>
              <a:t>Hung-yi Lee</a:t>
            </a:r>
            <a:endParaRPr lang="zh-TW" altLang="en-US" sz="4400" dirty="0"/>
          </a:p>
        </p:txBody>
      </p:sp>
    </p:spTree>
    <p:extLst>
      <p:ext uri="{BB962C8B-B14F-4D97-AF65-F5344CB8AC3E}">
        <p14:creationId xmlns:p14="http://schemas.microsoft.com/office/powerpoint/2010/main" val="301603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Why self-taught learning can work?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TW" dirty="0" smtClean="0"/>
              <a:t>Why Unlabeled </a:t>
            </a:r>
            <a:r>
              <a:rPr lang="en-US" altLang="zh-TW" dirty="0"/>
              <a:t>and unrelated data </a:t>
            </a:r>
            <a:r>
              <a:rPr lang="en-US" altLang="zh-TW" dirty="0" smtClean="0"/>
              <a:t>can help?</a:t>
            </a:r>
          </a:p>
          <a:p>
            <a:r>
              <a:rPr lang="en-US" altLang="zh-TW" dirty="0"/>
              <a:t>F</a:t>
            </a:r>
            <a:r>
              <a:rPr lang="en-US" altLang="zh-TW" dirty="0" smtClean="0"/>
              <a:t>ind the latent factors controlling the observation 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Picture 2" descr="老版《神雕侠侣》里的插图，收集不易，分享出来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1354" y="1483959"/>
            <a:ext cx="3899807" cy="5570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直線單箭頭接點 6"/>
          <p:cNvCxnSpPr/>
          <p:nvPr/>
        </p:nvCxnSpPr>
        <p:spPr>
          <a:xfrm flipH="1">
            <a:off x="3429000" y="3005506"/>
            <a:ext cx="2692400" cy="147026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單箭頭接點 7"/>
          <p:cNvCxnSpPr/>
          <p:nvPr/>
        </p:nvCxnSpPr>
        <p:spPr>
          <a:xfrm flipH="1">
            <a:off x="3520622" y="3543300"/>
            <a:ext cx="2270578" cy="237948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字方塊 15"/>
          <p:cNvSpPr txBox="1"/>
          <p:nvPr/>
        </p:nvSpPr>
        <p:spPr>
          <a:xfrm>
            <a:off x="1515271" y="4269043"/>
            <a:ext cx="19137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 smtClean="0"/>
              <a:t>observation</a:t>
            </a:r>
            <a:endParaRPr lang="zh-TW" altLang="en-US" sz="2800" dirty="0"/>
          </a:p>
        </p:txBody>
      </p:sp>
      <p:sp>
        <p:nvSpPr>
          <p:cNvPr id="17" name="文字方塊 16"/>
          <p:cNvSpPr txBox="1"/>
          <p:nvPr/>
        </p:nvSpPr>
        <p:spPr>
          <a:xfrm>
            <a:off x="1478268" y="5631973"/>
            <a:ext cx="20423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 smtClean="0"/>
              <a:t>Latent factor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051205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6" grpId="0"/>
      <p:bldP spid="1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Latent Factors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Handwritten Digits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9887" y="2580325"/>
            <a:ext cx="5802313" cy="3876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385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Latent Factors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Human Face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26846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Latent Factors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Documents</a:t>
            </a:r>
          </a:p>
        </p:txBody>
      </p:sp>
      <p:pic>
        <p:nvPicPr>
          <p:cNvPr id="6146" name="Picture 2" descr="http://deliveryimages.acm.org/10.1145/2140000/2133826/figs/f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778" y="2380646"/>
            <a:ext cx="7088444" cy="3931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485774" y="6311899"/>
            <a:ext cx="84296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dirty="0"/>
              <a:t>http://deliveryimages.acm.org/10.1145/2140000/2133826/figs/f1.jpg</a:t>
            </a:r>
          </a:p>
        </p:txBody>
      </p:sp>
    </p:spTree>
    <p:extLst>
      <p:ext uri="{BB962C8B-B14F-4D97-AF65-F5344CB8AC3E}">
        <p14:creationId xmlns:p14="http://schemas.microsoft.com/office/powerpoint/2010/main" val="3572630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Latent Factors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User Preferences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97218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Understanding the nature of </a:t>
            </a:r>
            <a:r>
              <a:rPr lang="en-US" altLang="zh-TW" dirty="0" smtClean="0"/>
              <a:t>things - User Preferences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0273" y="1914989"/>
            <a:ext cx="1531116" cy="861253"/>
          </a:xfrm>
          <a:prstGeom prst="rect">
            <a:avLst/>
          </a:prstGeom>
        </p:spPr>
      </p:pic>
      <p:pic>
        <p:nvPicPr>
          <p:cNvPr id="5" name="Picture 2" descr="http://vignette2.wikia.nocookie.net/toarumajutsunoindex/images/c/cc/Mikotoanime.jpg/revision/latest?cb=20141226141052&amp;path-prefix=fr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8074" y="1914989"/>
            <a:ext cx="1558065" cy="878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 descr="動畫截圖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5436" y="1914989"/>
            <a:ext cx="1551559" cy="878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字方塊 5"/>
          <p:cNvSpPr txBox="1"/>
          <p:nvPr/>
        </p:nvSpPr>
        <p:spPr>
          <a:xfrm>
            <a:off x="635553" y="3064839"/>
            <a:ext cx="7647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 smtClean="0"/>
              <a:t>宅</a:t>
            </a:r>
            <a:r>
              <a:rPr lang="en-US" altLang="zh-TW" sz="2400" dirty="0"/>
              <a:t>A</a:t>
            </a:r>
            <a:endParaRPr lang="zh-TW" altLang="en-US" sz="2400" dirty="0"/>
          </a:p>
        </p:txBody>
      </p:sp>
      <p:pic>
        <p:nvPicPr>
          <p:cNvPr id="9222" name="Picture 6" descr="http://cdn.mkimg.carview.co.jp/minkara/userstorage/000/013/371/576/44b2782d65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5210" y="1933527"/>
            <a:ext cx="1561317" cy="878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字方塊 9"/>
          <p:cNvSpPr txBox="1"/>
          <p:nvPr/>
        </p:nvSpPr>
        <p:spPr>
          <a:xfrm>
            <a:off x="628650" y="4741536"/>
            <a:ext cx="7647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 smtClean="0"/>
              <a:t>宅</a:t>
            </a:r>
            <a:r>
              <a:rPr lang="en-US" altLang="zh-TW" sz="2400" dirty="0"/>
              <a:t>C</a:t>
            </a:r>
            <a:endParaRPr lang="zh-TW" altLang="en-US" sz="2400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49187" y="2879457"/>
            <a:ext cx="833288" cy="783622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60462" y="2903860"/>
            <a:ext cx="833288" cy="783622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81430" y="3661636"/>
            <a:ext cx="833288" cy="783622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37423" y="3661636"/>
            <a:ext cx="833288" cy="783622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26813" y="4580557"/>
            <a:ext cx="833288" cy="783622"/>
          </a:xfrm>
          <a:prstGeom prst="rect">
            <a:avLst/>
          </a:prstGeom>
        </p:spPr>
      </p:pic>
      <p:pic>
        <p:nvPicPr>
          <p:cNvPr id="18" name="圖片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60462" y="4580557"/>
            <a:ext cx="833288" cy="783622"/>
          </a:xfrm>
          <a:prstGeom prst="rect">
            <a:avLst/>
          </a:prstGeom>
        </p:spPr>
      </p:pic>
      <p:pic>
        <p:nvPicPr>
          <p:cNvPr id="19" name="圖片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81430" y="4580557"/>
            <a:ext cx="833288" cy="783622"/>
          </a:xfrm>
          <a:prstGeom prst="rect">
            <a:avLst/>
          </a:prstGeom>
        </p:spPr>
      </p:pic>
      <p:pic>
        <p:nvPicPr>
          <p:cNvPr id="20" name="圖片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26275" y="4580557"/>
            <a:ext cx="833288" cy="783622"/>
          </a:xfrm>
          <a:prstGeom prst="rect">
            <a:avLst/>
          </a:prstGeom>
        </p:spPr>
      </p:pic>
      <p:sp>
        <p:nvSpPr>
          <p:cNvPr id="21" name="文字方塊 20"/>
          <p:cNvSpPr txBox="1"/>
          <p:nvPr/>
        </p:nvSpPr>
        <p:spPr>
          <a:xfrm>
            <a:off x="2832918" y="6141073"/>
            <a:ext cx="34219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smtClean="0">
                <a:solidFill>
                  <a:srgbClr val="0000FF"/>
                </a:solidFill>
              </a:rPr>
              <a:t>(Some combination is rare)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635552" y="3883574"/>
            <a:ext cx="7647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 smtClean="0"/>
              <a:t>宅</a:t>
            </a:r>
            <a:r>
              <a:rPr lang="en-US" altLang="zh-TW" sz="2400" dirty="0" smtClean="0"/>
              <a:t>B</a:t>
            </a:r>
            <a:endParaRPr lang="zh-TW" altLang="en-US" sz="2400" dirty="0"/>
          </a:p>
        </p:txBody>
      </p:sp>
      <p:cxnSp>
        <p:nvCxnSpPr>
          <p:cNvPr id="11" name="直線接點 10"/>
          <p:cNvCxnSpPr/>
          <p:nvPr/>
        </p:nvCxnSpPr>
        <p:spPr>
          <a:xfrm>
            <a:off x="536128" y="3639002"/>
            <a:ext cx="768785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接點 25"/>
          <p:cNvCxnSpPr/>
          <p:nvPr/>
        </p:nvCxnSpPr>
        <p:spPr>
          <a:xfrm>
            <a:off x="566607" y="4460498"/>
            <a:ext cx="768785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接點 26"/>
          <p:cNvCxnSpPr/>
          <p:nvPr/>
        </p:nvCxnSpPr>
        <p:spPr>
          <a:xfrm>
            <a:off x="3071469" y="1735076"/>
            <a:ext cx="0" cy="384392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接點 28"/>
          <p:cNvCxnSpPr/>
          <p:nvPr/>
        </p:nvCxnSpPr>
        <p:spPr>
          <a:xfrm>
            <a:off x="4868286" y="1735076"/>
            <a:ext cx="0" cy="384392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接點 29"/>
          <p:cNvCxnSpPr/>
          <p:nvPr/>
        </p:nvCxnSpPr>
        <p:spPr>
          <a:xfrm>
            <a:off x="6585333" y="1774190"/>
            <a:ext cx="0" cy="384392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字方塊 30"/>
          <p:cNvSpPr txBox="1"/>
          <p:nvPr/>
        </p:nvSpPr>
        <p:spPr>
          <a:xfrm>
            <a:off x="2837526" y="5699058"/>
            <a:ext cx="34219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smtClean="0">
                <a:solidFill>
                  <a:srgbClr val="0000FF"/>
                </a:solidFill>
              </a:rPr>
              <a:t>The world we observed.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0850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  <p:bldP spid="21" grpId="0"/>
      <p:bldP spid="22" grpId="0"/>
      <p:bldP spid="3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How to exploit latent factors</a:t>
            </a:r>
            <a:endParaRPr lang="en-US" altLang="zh-TW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Handwritten Digits</a:t>
            </a:r>
            <a:endParaRPr lang="en-US" altLang="zh-TW" dirty="0" smtClean="0"/>
          </a:p>
        </p:txBody>
      </p:sp>
      <p:pic>
        <p:nvPicPr>
          <p:cNvPr id="5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62" t="14999" r="11249" b="19284"/>
          <a:stretch>
            <a:fillRect/>
          </a:stretch>
        </p:blipFill>
        <p:spPr bwMode="auto">
          <a:xfrm>
            <a:off x="1480836" y="2488359"/>
            <a:ext cx="2206625" cy="1050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6" name="文字方塊 5"/>
          <p:cNvSpPr txBox="1"/>
          <p:nvPr/>
        </p:nvSpPr>
        <p:spPr>
          <a:xfrm>
            <a:off x="4186880" y="2473167"/>
            <a:ext cx="38290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 smtClean="0"/>
              <a:t>The hand written images are composed of strokes.</a:t>
            </a:r>
            <a:endParaRPr lang="zh-TW" altLang="en-US" sz="2800" dirty="0"/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948" y="4620719"/>
            <a:ext cx="1395776" cy="1290281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3051" y="4637429"/>
            <a:ext cx="1283531" cy="1291503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05617" y="4681656"/>
            <a:ext cx="1297396" cy="1265558"/>
          </a:xfrm>
          <a:prstGeom prst="rect">
            <a:avLst/>
          </a:prstGeom>
        </p:spPr>
      </p:pic>
      <p:pic>
        <p:nvPicPr>
          <p:cNvPr id="21" name="圖片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30183" y="4661959"/>
            <a:ext cx="1323975" cy="1257300"/>
          </a:xfrm>
          <a:prstGeom prst="rect">
            <a:avLst/>
          </a:prstGeom>
        </p:spPr>
      </p:pic>
      <p:pic>
        <p:nvPicPr>
          <p:cNvPr id="22" name="圖片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25270" y="4638480"/>
            <a:ext cx="1325524" cy="1257299"/>
          </a:xfrm>
          <a:prstGeom prst="rect">
            <a:avLst/>
          </a:prstGeom>
        </p:spPr>
      </p:pic>
      <p:sp>
        <p:nvSpPr>
          <p:cNvPr id="23" name="矩形 22"/>
          <p:cNvSpPr/>
          <p:nvPr/>
        </p:nvSpPr>
        <p:spPr>
          <a:xfrm>
            <a:off x="3761948" y="4074815"/>
            <a:ext cx="125168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b="1" i="1" u="sng" dirty="0"/>
              <a:t>strokes</a:t>
            </a:r>
            <a:endParaRPr lang="zh-TW" altLang="en-US" sz="2800" b="1" i="1" u="sng" dirty="0"/>
          </a:p>
        </p:txBody>
      </p:sp>
      <p:sp>
        <p:nvSpPr>
          <p:cNvPr id="24" name="文字方塊 23"/>
          <p:cNvSpPr txBox="1"/>
          <p:nvPr/>
        </p:nvSpPr>
        <p:spPr>
          <a:xfrm>
            <a:off x="7648485" y="5354112"/>
            <a:ext cx="9409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 smtClean="0"/>
              <a:t>…….</a:t>
            </a:r>
            <a:endParaRPr lang="zh-TW" altLang="en-US" sz="2800" b="1" dirty="0"/>
          </a:p>
        </p:txBody>
      </p:sp>
      <p:sp>
        <p:nvSpPr>
          <p:cNvPr id="25" name="文字方塊 24"/>
          <p:cNvSpPr txBox="1"/>
          <p:nvPr/>
        </p:nvSpPr>
        <p:spPr>
          <a:xfrm>
            <a:off x="929180" y="5919259"/>
            <a:ext cx="1103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smtClean="0"/>
              <a:t>No. 1</a:t>
            </a:r>
            <a:endParaRPr lang="zh-TW" altLang="en-US" sz="2400" dirty="0"/>
          </a:p>
        </p:txBody>
      </p:sp>
      <p:sp>
        <p:nvSpPr>
          <p:cNvPr id="26" name="文字方塊 25"/>
          <p:cNvSpPr txBox="1"/>
          <p:nvPr/>
        </p:nvSpPr>
        <p:spPr>
          <a:xfrm>
            <a:off x="2340514" y="5895779"/>
            <a:ext cx="1103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smtClean="0"/>
              <a:t>No. 2</a:t>
            </a:r>
            <a:endParaRPr lang="zh-TW" altLang="en-US" sz="2400" dirty="0"/>
          </a:p>
        </p:txBody>
      </p:sp>
      <p:sp>
        <p:nvSpPr>
          <p:cNvPr id="27" name="文字方塊 26"/>
          <p:cNvSpPr txBox="1"/>
          <p:nvPr/>
        </p:nvSpPr>
        <p:spPr>
          <a:xfrm>
            <a:off x="3765185" y="5877332"/>
            <a:ext cx="1103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smtClean="0"/>
              <a:t>No. 3</a:t>
            </a:r>
            <a:endParaRPr lang="zh-TW" altLang="en-US" sz="2400" dirty="0"/>
          </a:p>
        </p:txBody>
      </p:sp>
      <p:sp>
        <p:nvSpPr>
          <p:cNvPr id="28" name="文字方塊 27"/>
          <p:cNvSpPr txBox="1"/>
          <p:nvPr/>
        </p:nvSpPr>
        <p:spPr>
          <a:xfrm>
            <a:off x="5075210" y="5895779"/>
            <a:ext cx="1103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smtClean="0"/>
              <a:t>No. 4</a:t>
            </a:r>
            <a:endParaRPr lang="zh-TW" altLang="en-US" sz="2400" dirty="0"/>
          </a:p>
        </p:txBody>
      </p:sp>
      <p:sp>
        <p:nvSpPr>
          <p:cNvPr id="29" name="文字方塊 28"/>
          <p:cNvSpPr txBox="1"/>
          <p:nvPr/>
        </p:nvSpPr>
        <p:spPr>
          <a:xfrm>
            <a:off x="6400734" y="5877331"/>
            <a:ext cx="1103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smtClean="0"/>
              <a:t>No. 5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812084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3" grpId="0"/>
      <p:bldP spid="24" grpId="0"/>
      <p:bldP spid="25" grpId="0"/>
      <p:bldP spid="26" grpId="0"/>
      <p:bldP spid="27" grpId="0"/>
      <p:bldP spid="28" grpId="0"/>
      <p:bldP spid="2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How to exploit latent factors</a:t>
            </a:r>
            <a:endParaRPr lang="zh-TW" altLang="en-US" dirty="0"/>
          </a:p>
        </p:txBody>
      </p:sp>
      <p:grpSp>
        <p:nvGrpSpPr>
          <p:cNvPr id="20" name="群組 19"/>
          <p:cNvGrpSpPr/>
          <p:nvPr/>
        </p:nvGrpSpPr>
        <p:grpSpPr>
          <a:xfrm>
            <a:off x="702903" y="3926784"/>
            <a:ext cx="1991027" cy="1866402"/>
            <a:chOff x="1389957" y="3547610"/>
            <a:chExt cx="1991027" cy="1866402"/>
          </a:xfrm>
        </p:grpSpPr>
        <p:pic>
          <p:nvPicPr>
            <p:cNvPr id="7" name="圖片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24003" y="3794122"/>
              <a:ext cx="1556981" cy="1619890"/>
            </a:xfrm>
            <a:prstGeom prst="rect">
              <a:avLst/>
            </a:prstGeom>
          </p:spPr>
        </p:pic>
        <p:sp>
          <p:nvSpPr>
            <p:cNvPr id="8" name="文字方塊 7"/>
            <p:cNvSpPr txBox="1"/>
            <p:nvPr/>
          </p:nvSpPr>
          <p:spPr>
            <a:xfrm>
              <a:off x="1389957" y="4373234"/>
              <a:ext cx="5186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 smtClean="0"/>
                <a:t>28</a:t>
              </a:r>
              <a:endParaRPr lang="zh-TW" altLang="en-US" sz="2400" dirty="0"/>
            </a:p>
          </p:txBody>
        </p:sp>
        <p:sp>
          <p:nvSpPr>
            <p:cNvPr id="9" name="文字方塊 8"/>
            <p:cNvSpPr txBox="1"/>
            <p:nvPr/>
          </p:nvSpPr>
          <p:spPr>
            <a:xfrm>
              <a:off x="2357067" y="3547610"/>
              <a:ext cx="5186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 smtClean="0"/>
                <a:t>28</a:t>
              </a:r>
              <a:endParaRPr lang="zh-TW" altLang="en-US" sz="2400" dirty="0"/>
            </a:p>
          </p:txBody>
        </p:sp>
      </p:grpSp>
      <p:sp>
        <p:nvSpPr>
          <p:cNvPr id="10" name="文字方塊 9"/>
          <p:cNvSpPr txBox="1"/>
          <p:nvPr/>
        </p:nvSpPr>
        <p:spPr>
          <a:xfrm>
            <a:off x="349571" y="5774709"/>
            <a:ext cx="30434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smtClean="0"/>
              <a:t>Represented by</a:t>
            </a:r>
          </a:p>
          <a:p>
            <a:pPr algn="ctr"/>
            <a:r>
              <a:rPr lang="en-US" altLang="zh-TW" sz="2400" dirty="0" smtClean="0"/>
              <a:t>28 X 28 = 784  pixels</a:t>
            </a:r>
            <a:endParaRPr lang="zh-TW" altLang="en-US" sz="2400" dirty="0"/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2800" y="4246989"/>
            <a:ext cx="1638300" cy="1514475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41593" y="4231659"/>
            <a:ext cx="1533525" cy="1543050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75736" y="4260234"/>
            <a:ext cx="1552575" cy="1514475"/>
          </a:xfrm>
          <a:prstGeom prst="rect">
            <a:avLst/>
          </a:prstGeom>
        </p:spPr>
      </p:pic>
      <p:sp>
        <p:nvSpPr>
          <p:cNvPr id="15" name="文字方塊 14"/>
          <p:cNvSpPr txBox="1"/>
          <p:nvPr/>
        </p:nvSpPr>
        <p:spPr>
          <a:xfrm>
            <a:off x="2666109" y="4755861"/>
            <a:ext cx="7300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 smtClean="0"/>
              <a:t>=</a:t>
            </a:r>
            <a:endParaRPr lang="zh-TW" altLang="en-US" sz="2800" dirty="0"/>
          </a:p>
        </p:txBody>
      </p:sp>
      <p:sp>
        <p:nvSpPr>
          <p:cNvPr id="16" name="文字方塊 15"/>
          <p:cNvSpPr txBox="1"/>
          <p:nvPr/>
        </p:nvSpPr>
        <p:spPr>
          <a:xfrm>
            <a:off x="4676243" y="4755861"/>
            <a:ext cx="7300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 smtClean="0"/>
              <a:t>+</a:t>
            </a:r>
            <a:endParaRPr lang="zh-TW" altLang="en-US" sz="2800" dirty="0"/>
          </a:p>
        </p:txBody>
      </p:sp>
      <p:sp>
        <p:nvSpPr>
          <p:cNvPr id="17" name="文字方塊 16"/>
          <p:cNvSpPr txBox="1"/>
          <p:nvPr/>
        </p:nvSpPr>
        <p:spPr>
          <a:xfrm>
            <a:off x="6610386" y="4755861"/>
            <a:ext cx="7300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 smtClean="0"/>
              <a:t>+</a:t>
            </a:r>
            <a:endParaRPr lang="zh-TW" altLang="en-US" sz="2800" dirty="0"/>
          </a:p>
        </p:txBody>
      </p:sp>
      <p:sp>
        <p:nvSpPr>
          <p:cNvPr id="18" name="文字方塊 17"/>
          <p:cNvSpPr txBox="1"/>
          <p:nvPr/>
        </p:nvSpPr>
        <p:spPr>
          <a:xfrm>
            <a:off x="3899208" y="5768142"/>
            <a:ext cx="4305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smtClean="0"/>
              <a:t>[1    0    1    0    1    0   …….]</a:t>
            </a:r>
            <a:endParaRPr lang="zh-TW" altLang="en-US" sz="2400" dirty="0"/>
          </a:p>
        </p:txBody>
      </p:sp>
      <p:grpSp>
        <p:nvGrpSpPr>
          <p:cNvPr id="4" name="群組 3"/>
          <p:cNvGrpSpPr/>
          <p:nvPr/>
        </p:nvGrpSpPr>
        <p:grpSpPr>
          <a:xfrm>
            <a:off x="921853" y="1570629"/>
            <a:ext cx="7806458" cy="2289401"/>
            <a:chOff x="782948" y="3960897"/>
            <a:chExt cx="7806458" cy="2289401"/>
          </a:xfrm>
        </p:grpSpPr>
        <p:pic>
          <p:nvPicPr>
            <p:cNvPr id="21" name="圖片 2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82948" y="4490093"/>
              <a:ext cx="1395776" cy="1290281"/>
            </a:xfrm>
            <a:prstGeom prst="rect">
              <a:avLst/>
            </a:prstGeom>
          </p:spPr>
        </p:pic>
        <p:pic>
          <p:nvPicPr>
            <p:cNvPr id="22" name="圖片 2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73051" y="4506803"/>
              <a:ext cx="1283531" cy="1291503"/>
            </a:xfrm>
            <a:prstGeom prst="rect">
              <a:avLst/>
            </a:prstGeom>
          </p:spPr>
        </p:pic>
        <p:pic>
          <p:nvPicPr>
            <p:cNvPr id="23" name="圖片 2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605617" y="4551030"/>
              <a:ext cx="1297396" cy="1265558"/>
            </a:xfrm>
            <a:prstGeom prst="rect">
              <a:avLst/>
            </a:prstGeom>
          </p:spPr>
        </p:pic>
        <p:pic>
          <p:nvPicPr>
            <p:cNvPr id="24" name="圖片 2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230183" y="4531333"/>
              <a:ext cx="1323975" cy="1257300"/>
            </a:xfrm>
            <a:prstGeom prst="rect">
              <a:avLst/>
            </a:prstGeom>
          </p:spPr>
        </p:pic>
        <p:pic>
          <p:nvPicPr>
            <p:cNvPr id="25" name="圖片 24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925270" y="4507854"/>
              <a:ext cx="1325524" cy="1257299"/>
            </a:xfrm>
            <a:prstGeom prst="rect">
              <a:avLst/>
            </a:prstGeom>
          </p:spPr>
        </p:pic>
        <p:sp>
          <p:nvSpPr>
            <p:cNvPr id="26" name="矩形 25"/>
            <p:cNvSpPr/>
            <p:nvPr/>
          </p:nvSpPr>
          <p:spPr>
            <a:xfrm>
              <a:off x="3616808" y="3960897"/>
              <a:ext cx="1251689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2800" b="1" i="1" u="sng" dirty="0"/>
                <a:t>strokes</a:t>
              </a:r>
              <a:endParaRPr lang="zh-TW" altLang="en-US" sz="2800" b="1" i="1" u="sng" dirty="0"/>
            </a:p>
          </p:txBody>
        </p:sp>
        <p:sp>
          <p:nvSpPr>
            <p:cNvPr id="27" name="文字方塊 26"/>
            <p:cNvSpPr txBox="1"/>
            <p:nvPr/>
          </p:nvSpPr>
          <p:spPr>
            <a:xfrm>
              <a:off x="7648485" y="5223486"/>
              <a:ext cx="94092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800" b="1" dirty="0" smtClean="0"/>
                <a:t>…….</a:t>
              </a:r>
              <a:endParaRPr lang="zh-TW" altLang="en-US" sz="2800" b="1" dirty="0"/>
            </a:p>
          </p:txBody>
        </p:sp>
        <p:sp>
          <p:nvSpPr>
            <p:cNvPr id="28" name="文字方塊 27"/>
            <p:cNvSpPr txBox="1"/>
            <p:nvPr/>
          </p:nvSpPr>
          <p:spPr>
            <a:xfrm>
              <a:off x="929180" y="5788633"/>
              <a:ext cx="11033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 smtClean="0"/>
                <a:t>No. 1</a:t>
              </a:r>
              <a:endParaRPr lang="zh-TW" altLang="en-US" sz="2400" dirty="0"/>
            </a:p>
          </p:txBody>
        </p:sp>
        <p:sp>
          <p:nvSpPr>
            <p:cNvPr id="29" name="文字方塊 28"/>
            <p:cNvSpPr txBox="1"/>
            <p:nvPr/>
          </p:nvSpPr>
          <p:spPr>
            <a:xfrm>
              <a:off x="2340514" y="5765153"/>
              <a:ext cx="11033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 smtClean="0"/>
                <a:t>No. 2</a:t>
              </a:r>
              <a:endParaRPr lang="zh-TW" altLang="en-US" sz="2400" dirty="0"/>
            </a:p>
          </p:txBody>
        </p:sp>
        <p:sp>
          <p:nvSpPr>
            <p:cNvPr id="30" name="文字方塊 29"/>
            <p:cNvSpPr txBox="1"/>
            <p:nvPr/>
          </p:nvSpPr>
          <p:spPr>
            <a:xfrm>
              <a:off x="3765185" y="5746706"/>
              <a:ext cx="11033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 smtClean="0"/>
                <a:t>No. 3</a:t>
              </a:r>
              <a:endParaRPr lang="zh-TW" altLang="en-US" sz="2400" dirty="0"/>
            </a:p>
          </p:txBody>
        </p:sp>
        <p:sp>
          <p:nvSpPr>
            <p:cNvPr id="31" name="文字方塊 30"/>
            <p:cNvSpPr txBox="1"/>
            <p:nvPr/>
          </p:nvSpPr>
          <p:spPr>
            <a:xfrm>
              <a:off x="5075210" y="5765153"/>
              <a:ext cx="11033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 smtClean="0"/>
                <a:t>No. 4</a:t>
              </a:r>
              <a:endParaRPr lang="zh-TW" altLang="en-US" sz="2400" dirty="0"/>
            </a:p>
          </p:txBody>
        </p:sp>
        <p:sp>
          <p:nvSpPr>
            <p:cNvPr id="32" name="文字方塊 31"/>
            <p:cNvSpPr txBox="1"/>
            <p:nvPr/>
          </p:nvSpPr>
          <p:spPr>
            <a:xfrm>
              <a:off x="6400734" y="5746705"/>
              <a:ext cx="11033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 smtClean="0"/>
                <a:t>No. 5</a:t>
              </a:r>
              <a:endParaRPr lang="zh-TW" altLang="en-US" sz="2400" dirty="0"/>
            </a:p>
          </p:txBody>
        </p:sp>
      </p:grpSp>
      <p:sp>
        <p:nvSpPr>
          <p:cNvPr id="34" name="文字方塊 33"/>
          <p:cNvSpPr txBox="1"/>
          <p:nvPr/>
        </p:nvSpPr>
        <p:spPr>
          <a:xfrm>
            <a:off x="3604032" y="3899690"/>
            <a:ext cx="1103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smtClean="0"/>
              <a:t>No. 1</a:t>
            </a:r>
            <a:endParaRPr lang="zh-TW" altLang="en-US" sz="2400" dirty="0"/>
          </a:p>
        </p:txBody>
      </p:sp>
      <p:sp>
        <p:nvSpPr>
          <p:cNvPr id="35" name="文字方塊 34"/>
          <p:cNvSpPr txBox="1"/>
          <p:nvPr/>
        </p:nvSpPr>
        <p:spPr>
          <a:xfrm>
            <a:off x="5525349" y="3894767"/>
            <a:ext cx="1103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smtClean="0"/>
              <a:t>No. 3</a:t>
            </a:r>
            <a:endParaRPr lang="zh-TW" altLang="en-US" sz="2400" dirty="0"/>
          </a:p>
        </p:txBody>
      </p:sp>
      <p:sp>
        <p:nvSpPr>
          <p:cNvPr id="36" name="文字方塊 35"/>
          <p:cNvSpPr txBox="1"/>
          <p:nvPr/>
        </p:nvSpPr>
        <p:spPr>
          <a:xfrm>
            <a:off x="7446666" y="3864970"/>
            <a:ext cx="1103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smtClean="0"/>
              <a:t>No. 5</a:t>
            </a:r>
            <a:endParaRPr lang="zh-TW" altLang="en-US" sz="2400" dirty="0"/>
          </a:p>
        </p:txBody>
      </p:sp>
      <p:sp>
        <p:nvSpPr>
          <p:cNvPr id="37" name="文字方塊 36"/>
          <p:cNvSpPr txBox="1"/>
          <p:nvPr/>
        </p:nvSpPr>
        <p:spPr>
          <a:xfrm>
            <a:off x="4444163" y="6222978"/>
            <a:ext cx="32153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/>
              <a:t>(simpler representation)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974186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5" grpId="0"/>
      <p:bldP spid="16" grpId="0"/>
      <p:bldP spid="17" grpId="0"/>
      <p:bldP spid="18" grpId="0"/>
      <p:bldP spid="34" grpId="0"/>
      <p:bldP spid="35" grpId="0"/>
      <p:bldP spid="36" grpId="0"/>
      <p:bldP spid="3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1542987"/>
            <a:ext cx="7772400" cy="2387600"/>
          </a:xfrm>
        </p:spPr>
        <p:txBody>
          <a:bodyPr>
            <a:normAutofit/>
          </a:bodyPr>
          <a:lstStyle/>
          <a:p>
            <a:r>
              <a:rPr lang="en-US" altLang="zh-TW" dirty="0"/>
              <a:t>Restricted </a:t>
            </a:r>
            <a:r>
              <a:rPr lang="en-US" altLang="zh-TW" dirty="0" smtClean="0"/>
              <a:t>Boltzmann Machine (RBM)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143000" y="4022662"/>
            <a:ext cx="6858000" cy="1655762"/>
          </a:xfrm>
        </p:spPr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78190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Where are we?</a:t>
            </a:r>
            <a:endParaRPr lang="zh-TW" altLang="en-US" dirty="0"/>
          </a:p>
        </p:txBody>
      </p:sp>
      <p:graphicFrame>
        <p:nvGraphicFramePr>
          <p:cNvPr id="4" name="資料庫圖表 3"/>
          <p:cNvGraphicFramePr/>
          <p:nvPr/>
        </p:nvGraphicFramePr>
        <p:xfrm>
          <a:off x="628650" y="1190337"/>
          <a:ext cx="7930897" cy="55527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文字方塊 5"/>
          <p:cNvSpPr txBox="1"/>
          <p:nvPr/>
        </p:nvSpPr>
        <p:spPr>
          <a:xfrm>
            <a:off x="5128768" y="1493718"/>
            <a:ext cx="43962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Restricted Boltzmann Machine</a:t>
            </a:r>
            <a:endParaRPr lang="zh-TW" altLang="en-US" sz="2400" dirty="0"/>
          </a:p>
        </p:txBody>
      </p:sp>
      <p:sp>
        <p:nvSpPr>
          <p:cNvPr id="7" name="文字方塊 6"/>
          <p:cNvSpPr txBox="1"/>
          <p:nvPr/>
        </p:nvSpPr>
        <p:spPr>
          <a:xfrm>
            <a:off x="5128768" y="2315804"/>
            <a:ext cx="43962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/>
              <a:t>Boltzmann </a:t>
            </a:r>
            <a:r>
              <a:rPr lang="en-US" altLang="zh-TW" sz="2400" dirty="0"/>
              <a:t>Machine</a:t>
            </a:r>
            <a:endParaRPr lang="zh-TW" altLang="en-US" sz="2400" dirty="0"/>
          </a:p>
        </p:txBody>
      </p:sp>
      <p:sp>
        <p:nvSpPr>
          <p:cNvPr id="8" name="文字方塊 7"/>
          <p:cNvSpPr txBox="1"/>
          <p:nvPr/>
        </p:nvSpPr>
        <p:spPr>
          <a:xfrm>
            <a:off x="5128768" y="3024765"/>
            <a:ext cx="43962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/>
              <a:t>Undirected Graph</a:t>
            </a:r>
            <a:endParaRPr lang="zh-TW" altLang="en-US" sz="2400" dirty="0"/>
          </a:p>
        </p:txBody>
      </p:sp>
      <p:sp>
        <p:nvSpPr>
          <p:cNvPr id="9" name="文字方塊 8"/>
          <p:cNvSpPr txBox="1"/>
          <p:nvPr/>
        </p:nvSpPr>
        <p:spPr>
          <a:xfrm>
            <a:off x="5816490" y="3336857"/>
            <a:ext cx="35108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/>
              <a:t>(MRF, factor graph, etc.)</a:t>
            </a:r>
            <a:endParaRPr lang="zh-TW" altLang="en-US" sz="2400" dirty="0"/>
          </a:p>
        </p:txBody>
      </p:sp>
      <p:sp>
        <p:nvSpPr>
          <p:cNvPr id="10" name="文字方塊 9"/>
          <p:cNvSpPr txBox="1"/>
          <p:nvPr/>
        </p:nvSpPr>
        <p:spPr>
          <a:xfrm>
            <a:off x="5128768" y="3790463"/>
            <a:ext cx="35108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/>
              <a:t>Graphical Model</a:t>
            </a:r>
            <a:endParaRPr lang="zh-TW" altLang="en-US" sz="2400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5128768" y="4518061"/>
            <a:ext cx="35108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/>
              <a:t>Structured Learning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744229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Introduction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We already learn some machine learning techniques.</a:t>
            </a:r>
          </a:p>
          <a:p>
            <a:r>
              <a:rPr lang="en-US" altLang="zh-TW" dirty="0" smtClean="0"/>
              <a:t>With labelled data, you can do any thing (hopefully).</a:t>
            </a:r>
          </a:p>
          <a:p>
            <a:r>
              <a:rPr lang="en-US" altLang="zh-TW" dirty="0" smtClean="0"/>
              <a:t>Labelling data is expensive.</a:t>
            </a:r>
          </a:p>
          <a:p>
            <a:r>
              <a:rPr lang="en-US" altLang="zh-TW" dirty="0" smtClean="0"/>
              <a:t>What can we do if ther</a:t>
            </a:r>
            <a:r>
              <a:rPr lang="en-US" altLang="zh-TW" dirty="0" smtClean="0"/>
              <a:t>e is no sufficient training data?</a:t>
            </a:r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802933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Boltzmann Machine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228600" lvl="1">
                  <a:spcBef>
                    <a:spcPts val="1000"/>
                  </a:spcBef>
                </a:pPr>
                <a:r>
                  <a:rPr lang="en-US" altLang="zh-TW" sz="2800" dirty="0" smtClean="0"/>
                  <a:t>There is a set of </a:t>
                </a:r>
                <a:r>
                  <a:rPr lang="en-US" altLang="zh-TW" sz="2800" dirty="0"/>
                  <a:t>variables S = {s</a:t>
                </a:r>
                <a:r>
                  <a:rPr lang="en-US" altLang="zh-TW" sz="2800" baseline="-25000" dirty="0"/>
                  <a:t>1</a:t>
                </a:r>
                <a:r>
                  <a:rPr lang="en-US" altLang="zh-TW" sz="2800" dirty="0"/>
                  <a:t>, s</a:t>
                </a:r>
                <a:r>
                  <a:rPr lang="en-US" altLang="zh-TW" sz="2800" baseline="-25000" dirty="0"/>
                  <a:t>2</a:t>
                </a:r>
                <a:r>
                  <a:rPr lang="en-US" altLang="zh-TW" sz="2800" dirty="0"/>
                  <a:t>, …, </a:t>
                </a:r>
                <a:r>
                  <a:rPr lang="en-US" altLang="zh-TW" sz="2800" dirty="0" err="1"/>
                  <a:t>s</a:t>
                </a:r>
                <a:r>
                  <a:rPr lang="en-US" altLang="zh-TW" sz="2800" baseline="-25000" dirty="0" err="1"/>
                  <a:t>i</a:t>
                </a:r>
                <a:r>
                  <a:rPr lang="en-US" altLang="zh-TW" sz="2800" dirty="0"/>
                  <a:t>, … , </a:t>
                </a:r>
                <a:r>
                  <a:rPr lang="en-US" altLang="zh-TW" sz="2800" dirty="0" err="1" smtClean="0"/>
                  <a:t>s</a:t>
                </a:r>
                <a:r>
                  <a:rPr lang="en-US" altLang="zh-TW" sz="2800" baseline="-25000" dirty="0" err="1" smtClean="0"/>
                  <a:t>K</a:t>
                </a:r>
                <a:r>
                  <a:rPr lang="en-US" altLang="zh-TW" sz="2800" dirty="0"/>
                  <a:t>}</a:t>
                </a:r>
              </a:p>
              <a:p>
                <a:r>
                  <a:rPr lang="en-US" altLang="zh-TW" dirty="0" smtClean="0"/>
                  <a:t>The values of </a:t>
                </a:r>
                <a:r>
                  <a:rPr lang="en-US" altLang="zh-TW" dirty="0"/>
                  <a:t>each </a:t>
                </a:r>
                <a:r>
                  <a:rPr lang="en-US" altLang="zh-TW" dirty="0" smtClean="0"/>
                  <a:t>variable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endParaRPr lang="en-US" altLang="zh-TW" dirty="0" smtClean="0"/>
              </a:p>
              <a:p>
                <a:pPr lvl="1"/>
                <a:r>
                  <a:rPr lang="en-US" altLang="zh-TW" sz="2800" dirty="0" smtClean="0"/>
                  <a:t>will be generalized later</a:t>
                </a:r>
                <a:endParaRPr lang="zh-TW" altLang="en-US" sz="2800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391" t="-224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/>
              <p:cNvSpPr txBox="1"/>
              <p:nvPr/>
            </p:nvSpPr>
            <p:spPr>
              <a:xfrm>
                <a:off x="2954120" y="3413735"/>
                <a:ext cx="4535922" cy="10943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d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4" name="文字方塊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4120" y="3413735"/>
                <a:ext cx="4535922" cy="1094339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字方塊 7"/>
          <p:cNvSpPr txBox="1"/>
          <p:nvPr/>
        </p:nvSpPr>
        <p:spPr>
          <a:xfrm>
            <a:off x="1105865" y="3513848"/>
            <a:ext cx="184825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i="1" u="sng" dirty="0" smtClean="0"/>
              <a:t>Evaluation function</a:t>
            </a:r>
            <a:endParaRPr lang="zh-TW" altLang="en-US" sz="2400" b="1" i="1" u="sn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1105865" y="4773624"/>
                <a:ext cx="705141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 smtClean="0"/>
                  <a:t>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altLang="zh-TW" sz="2400" dirty="0" smtClean="0"/>
                  <a:t>, the evaluation function gains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5865" y="4773624"/>
                <a:ext cx="7051414" cy="461665"/>
              </a:xfrm>
              <a:prstGeom prst="rect">
                <a:avLst/>
              </a:prstGeom>
              <a:blipFill rotWithShape="0">
                <a:blip r:embed="rId5"/>
                <a:stretch>
                  <a:fillRect l="-1296" t="-10526" b="-289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/>
              <p:cNvSpPr txBox="1"/>
              <p:nvPr/>
            </p:nvSpPr>
            <p:spPr>
              <a:xfrm>
                <a:off x="1105865" y="5356327"/>
                <a:ext cx="7680064" cy="4914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 smtClean="0"/>
                  <a:t>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altLang="zh-TW" sz="2400" dirty="0" smtClean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TW" sz="2400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altLang="zh-TW" sz="2400" dirty="0" smtClean="0"/>
                  <a:t>, the evaluation function gains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1" name="文字方塊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5865" y="5356327"/>
                <a:ext cx="7680064" cy="491417"/>
              </a:xfrm>
              <a:prstGeom prst="rect">
                <a:avLst/>
              </a:prstGeom>
              <a:blipFill rotWithShape="0">
                <a:blip r:embed="rId6"/>
                <a:stretch>
                  <a:fillRect l="-1190" t="-8750" b="-2375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/>
              <p:cNvSpPr txBox="1"/>
              <p:nvPr/>
            </p:nvSpPr>
            <p:spPr>
              <a:xfrm>
                <a:off x="1105865" y="5931254"/>
                <a:ext cx="4746364" cy="4914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TW" sz="2400" dirty="0" smtClean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zh-TW" altLang="en-US" sz="2400" dirty="0" smtClean="0"/>
                  <a:t> </a:t>
                </a:r>
                <a:r>
                  <a:rPr lang="en-US" altLang="zh-TW" sz="2400" dirty="0" smtClean="0"/>
                  <a:t>are learned from data.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12" name="文字方塊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5865" y="5931254"/>
                <a:ext cx="4746364" cy="491417"/>
              </a:xfrm>
              <a:prstGeom prst="rect">
                <a:avLst/>
              </a:prstGeom>
              <a:blipFill rotWithShape="0">
                <a:blip r:embed="rId7"/>
                <a:stretch>
                  <a:fillRect t="-8642" b="-2222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84513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  <p:bldP spid="10" grpId="0"/>
      <p:bldP spid="11" grpId="0"/>
      <p:bldP spid="1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Boltzmann </a:t>
            </a:r>
            <a:r>
              <a:rPr lang="en-US" altLang="zh-TW" dirty="0" smtClean="0"/>
              <a:t>Machine - Example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文字方塊 43"/>
              <p:cNvSpPr txBox="1"/>
              <p:nvPr/>
            </p:nvSpPr>
            <p:spPr>
              <a:xfrm>
                <a:off x="647700" y="2161076"/>
                <a:ext cx="506561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=1,</m:t>
                          </m:r>
                          <m:sSub>
                            <m:sSub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44" name="文字方塊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700" y="2161076"/>
                <a:ext cx="5065617" cy="430887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文字方塊 44"/>
              <p:cNvSpPr txBox="1"/>
              <p:nvPr/>
            </p:nvSpPr>
            <p:spPr>
              <a:xfrm>
                <a:off x="5694267" y="2140562"/>
                <a:ext cx="259423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14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45" name="文字方塊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4267" y="2140562"/>
                <a:ext cx="2594236" cy="43088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字方塊 45"/>
              <p:cNvSpPr txBox="1"/>
              <p:nvPr/>
            </p:nvSpPr>
            <p:spPr>
              <a:xfrm>
                <a:off x="694488" y="2779683"/>
                <a:ext cx="496167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=0,</m:t>
                          </m:r>
                          <m:sSub>
                            <m:sSub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46" name="文字方塊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488" y="2779683"/>
                <a:ext cx="4961679" cy="43088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字方塊 46"/>
              <p:cNvSpPr txBox="1"/>
              <p:nvPr/>
            </p:nvSpPr>
            <p:spPr>
              <a:xfrm>
                <a:off x="5751417" y="2805110"/>
                <a:ext cx="64799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47" name="文字方塊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1417" y="2805110"/>
                <a:ext cx="647998" cy="430887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字方塊 47"/>
              <p:cNvSpPr txBox="1"/>
              <p:nvPr/>
            </p:nvSpPr>
            <p:spPr>
              <a:xfrm>
                <a:off x="694488" y="3422213"/>
                <a:ext cx="496167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=1,</m:t>
                          </m:r>
                          <m:sSub>
                            <m:sSub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48" name="文字方塊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488" y="3422213"/>
                <a:ext cx="4961679" cy="430887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字方塊 48"/>
              <p:cNvSpPr txBox="1"/>
              <p:nvPr/>
            </p:nvSpPr>
            <p:spPr>
              <a:xfrm>
                <a:off x="5713798" y="3403163"/>
                <a:ext cx="247792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49" name="文字方塊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3798" y="3403163"/>
                <a:ext cx="2477921" cy="430887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群組 3"/>
          <p:cNvGrpSpPr/>
          <p:nvPr/>
        </p:nvGrpSpPr>
        <p:grpSpPr>
          <a:xfrm>
            <a:off x="4459218" y="4690221"/>
            <a:ext cx="4408533" cy="1809020"/>
            <a:chOff x="4459218" y="4690221"/>
            <a:chExt cx="4408533" cy="1809020"/>
          </a:xfrm>
        </p:grpSpPr>
        <p:sp>
          <p:nvSpPr>
            <p:cNvPr id="3" name="矩形 2"/>
            <p:cNvSpPr/>
            <p:nvPr/>
          </p:nvSpPr>
          <p:spPr>
            <a:xfrm>
              <a:off x="4620986" y="4690221"/>
              <a:ext cx="4053387" cy="180902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0" name="文字方塊 49"/>
                <p:cNvSpPr txBox="1"/>
                <p:nvPr/>
              </p:nvSpPr>
              <p:spPr>
                <a:xfrm>
                  <a:off x="5359697" y="5302725"/>
                  <a:ext cx="2607573" cy="102758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</m:d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altLang="zh-TW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sz="2800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altLang="zh-TW" sz="2800" b="0" i="1" smtClean="0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d>
                                  <m:dPr>
                                    <m:ctrlPr>
                                      <a:rPr lang="en-US" altLang="zh-TW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TW" sz="2800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</m:d>
                              </m:sup>
                            </m:sSup>
                          </m:num>
                          <m:den>
                            <m:nary>
                              <m:naryPr>
                                <m:chr m:val="∑"/>
                                <m:supHide m:val="on"/>
                                <m:ctrlPr>
                                  <a:rPr lang="en-US" altLang="zh-TW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sSup>
                                  <m:sSupPr>
                                    <m:ctrlPr>
                                      <a:rPr lang="en-US" altLang="zh-TW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TW" sz="2800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p>
                                    <m:r>
                                      <a:rPr lang="en-US" altLang="zh-TW" sz="2800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sub>
                              <m:sup/>
                              <m:e>
                                <m:sSup>
                                  <m:sSupPr>
                                    <m:ctrlPr>
                                      <a:rPr lang="en-US" altLang="zh-TW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TW" sz="2800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altLang="zh-TW" sz="2800" i="1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  <m:d>
                                      <m:dPr>
                                        <m:ctrlPr>
                                          <a:rPr lang="en-US" altLang="zh-TW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TW" sz="2800" i="1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nary>
                          </m:den>
                        </m:f>
                      </m:oMath>
                    </m:oMathPara>
                  </a14:m>
                  <a:endParaRPr lang="zh-TW" altLang="en-US" sz="2800" dirty="0"/>
                </a:p>
              </p:txBody>
            </p:sp>
          </mc:Choice>
          <mc:Fallback>
            <p:sp>
              <p:nvSpPr>
                <p:cNvPr id="50" name="文字方塊 4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59697" y="5302725"/>
                  <a:ext cx="2607573" cy="1027589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1" name="文字方塊 50"/>
            <p:cNvSpPr txBox="1"/>
            <p:nvPr/>
          </p:nvSpPr>
          <p:spPr>
            <a:xfrm>
              <a:off x="4459218" y="4690221"/>
              <a:ext cx="440853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b="1" i="1" u="sng" dirty="0" smtClean="0"/>
                <a:t>Probability Point of View</a:t>
              </a:r>
              <a:endParaRPr lang="zh-TW" altLang="en-US" sz="2800" b="1" i="1" u="sng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文字方塊 52"/>
              <p:cNvSpPr txBox="1"/>
              <p:nvPr/>
            </p:nvSpPr>
            <p:spPr>
              <a:xfrm>
                <a:off x="753149" y="1553678"/>
                <a:ext cx="267887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53" name="文字方塊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149" y="1553678"/>
                <a:ext cx="2678874" cy="430887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文字方塊 53"/>
              <p:cNvSpPr txBox="1"/>
              <p:nvPr/>
            </p:nvSpPr>
            <p:spPr>
              <a:xfrm>
                <a:off x="5770948" y="3945741"/>
                <a:ext cx="290342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23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54" name="文字方塊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0948" y="3945741"/>
                <a:ext cx="2903424" cy="430887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5" name="文字方塊 54"/>
              <p:cNvSpPr txBox="1"/>
              <p:nvPr/>
            </p:nvSpPr>
            <p:spPr>
              <a:xfrm>
                <a:off x="753149" y="4413934"/>
                <a:ext cx="3542783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800" dirty="0" smtClean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TW" sz="2800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altLang="zh-TW" sz="2800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TW" altLang="en-US" sz="2800" dirty="0" smtClean="0"/>
                  <a:t> </a:t>
                </a:r>
                <a:r>
                  <a:rPr lang="en-US" altLang="zh-TW" sz="2800" dirty="0" smtClean="0"/>
                  <a:t>is likely to be 1</a:t>
                </a:r>
                <a:endParaRPr lang="zh-TW" altLang="en-US" sz="2800" dirty="0"/>
              </a:p>
            </p:txBody>
          </p:sp>
        </mc:Choice>
        <mc:Fallback>
          <p:sp>
            <p:nvSpPr>
              <p:cNvPr id="55" name="文字方塊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149" y="4413934"/>
                <a:ext cx="3542783" cy="954107"/>
              </a:xfrm>
              <a:prstGeom prst="rect">
                <a:avLst/>
              </a:prstGeom>
              <a:blipFill rotWithShape="0">
                <a:blip r:embed="rId11"/>
                <a:stretch>
                  <a:fillRect l="-3614" t="-5732" r="-861" b="-1719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6" name="文字方塊 55"/>
              <p:cNvSpPr txBox="1"/>
              <p:nvPr/>
            </p:nvSpPr>
            <p:spPr>
              <a:xfrm>
                <a:off x="753149" y="5510444"/>
                <a:ext cx="3867837" cy="9887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800" dirty="0" smtClean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altLang="zh-TW" sz="2800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altLang="zh-TW" sz="2800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TW" altLang="en-US" sz="2800" dirty="0" smtClean="0"/>
                  <a:t> </a:t>
                </a:r>
                <a:r>
                  <a:rPr lang="en-US" altLang="zh-TW" sz="2800" dirty="0" smtClean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TW" sz="2800" dirty="0" smtClean="0"/>
                  <a:t> are tend to be 1 together</a:t>
                </a:r>
                <a:endParaRPr lang="zh-TW" altLang="en-US" sz="2800" dirty="0"/>
              </a:p>
            </p:txBody>
          </p:sp>
        </mc:Choice>
        <mc:Fallback>
          <p:sp>
            <p:nvSpPr>
              <p:cNvPr id="56" name="文字方塊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149" y="5510444"/>
                <a:ext cx="3867837" cy="988797"/>
              </a:xfrm>
              <a:prstGeom prst="rect">
                <a:avLst/>
              </a:prstGeom>
              <a:blipFill rotWithShape="0">
                <a:blip r:embed="rId12"/>
                <a:stretch>
                  <a:fillRect l="-3312" t="-6173" b="-1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21600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45" grpId="0"/>
      <p:bldP spid="46" grpId="0"/>
      <p:bldP spid="47" grpId="0"/>
      <p:bldP spid="48" grpId="0"/>
      <p:bldP spid="49" grpId="0"/>
      <p:bldP spid="54" grpId="0"/>
      <p:bldP spid="55" grpId="0"/>
      <p:bldP spid="5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Boltzmann </a:t>
            </a:r>
            <a:r>
              <a:rPr lang="en-US" altLang="zh-TW" dirty="0" smtClean="0"/>
              <a:t>Machine </a:t>
            </a:r>
            <a:br>
              <a:rPr lang="en-US" altLang="zh-TW" dirty="0" smtClean="0"/>
            </a:br>
            <a:r>
              <a:rPr lang="en-US" altLang="zh-TW" dirty="0" smtClean="0"/>
              <a:t>- </a:t>
            </a:r>
            <a:r>
              <a:rPr lang="en-US" altLang="zh-TW" dirty="0"/>
              <a:t>Factor Graph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There are factors for each node and factors between each node pair</a:t>
            </a:r>
            <a:endParaRPr lang="zh-TW" altLang="en-US" dirty="0"/>
          </a:p>
        </p:txBody>
      </p:sp>
      <p:grpSp>
        <p:nvGrpSpPr>
          <p:cNvPr id="44" name="群組 43"/>
          <p:cNvGrpSpPr/>
          <p:nvPr/>
        </p:nvGrpSpPr>
        <p:grpSpPr>
          <a:xfrm>
            <a:off x="1039044" y="2868047"/>
            <a:ext cx="2653111" cy="2676384"/>
            <a:chOff x="832633" y="2405340"/>
            <a:chExt cx="3148175" cy="3175791"/>
          </a:xfrm>
        </p:grpSpPr>
        <p:sp>
          <p:nvSpPr>
            <p:cNvPr id="4" name="橢圓 3"/>
            <p:cNvSpPr/>
            <p:nvPr/>
          </p:nvSpPr>
          <p:spPr>
            <a:xfrm>
              <a:off x="1213698" y="2784537"/>
              <a:ext cx="508000" cy="5080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" name="橢圓 4"/>
            <p:cNvSpPr/>
            <p:nvPr/>
          </p:nvSpPr>
          <p:spPr>
            <a:xfrm>
              <a:off x="1217973" y="4665158"/>
              <a:ext cx="508000" cy="5080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" name="橢圓 5"/>
            <p:cNvSpPr/>
            <p:nvPr/>
          </p:nvSpPr>
          <p:spPr>
            <a:xfrm>
              <a:off x="3083059" y="4665158"/>
              <a:ext cx="508000" cy="5080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橢圓 6"/>
            <p:cNvSpPr/>
            <p:nvPr/>
          </p:nvSpPr>
          <p:spPr>
            <a:xfrm>
              <a:off x="3078784" y="2784537"/>
              <a:ext cx="508000" cy="5080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1362466" y="3858454"/>
              <a:ext cx="180000" cy="18000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0" name="直線接點 9"/>
            <p:cNvCxnSpPr/>
            <p:nvPr/>
          </p:nvCxnSpPr>
          <p:spPr>
            <a:xfrm>
              <a:off x="1725973" y="4919158"/>
              <a:ext cx="135708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線接點 10"/>
            <p:cNvCxnSpPr/>
            <p:nvPr/>
          </p:nvCxnSpPr>
          <p:spPr>
            <a:xfrm>
              <a:off x="1725973" y="3034118"/>
              <a:ext cx="135708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線接點 11"/>
            <p:cNvCxnSpPr/>
            <p:nvPr/>
          </p:nvCxnSpPr>
          <p:spPr>
            <a:xfrm rot="5400000">
              <a:off x="789155" y="3995806"/>
              <a:ext cx="135708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線接點 12"/>
            <p:cNvCxnSpPr/>
            <p:nvPr/>
          </p:nvCxnSpPr>
          <p:spPr>
            <a:xfrm rot="5400000">
              <a:off x="2654241" y="3985710"/>
              <a:ext cx="135708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線接點 13"/>
            <p:cNvCxnSpPr>
              <a:stCxn id="4" idx="5"/>
              <a:endCxn id="6" idx="1"/>
            </p:cNvCxnSpPr>
            <p:nvPr/>
          </p:nvCxnSpPr>
          <p:spPr>
            <a:xfrm>
              <a:off x="1647303" y="3218142"/>
              <a:ext cx="1510151" cy="152141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接點 16"/>
            <p:cNvCxnSpPr>
              <a:stCxn id="5" idx="7"/>
              <a:endCxn id="7" idx="3"/>
            </p:cNvCxnSpPr>
            <p:nvPr/>
          </p:nvCxnSpPr>
          <p:spPr>
            <a:xfrm flipV="1">
              <a:off x="1651578" y="3218142"/>
              <a:ext cx="1501601" cy="152141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矩形 19"/>
            <p:cNvSpPr/>
            <p:nvPr/>
          </p:nvSpPr>
          <p:spPr>
            <a:xfrm>
              <a:off x="3242784" y="3850172"/>
              <a:ext cx="180000" cy="18000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" name="矩形 20"/>
            <p:cNvSpPr/>
            <p:nvPr/>
          </p:nvSpPr>
          <p:spPr>
            <a:xfrm>
              <a:off x="2323848" y="2944118"/>
              <a:ext cx="180000" cy="18000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矩形 21"/>
            <p:cNvSpPr/>
            <p:nvPr/>
          </p:nvSpPr>
          <p:spPr>
            <a:xfrm>
              <a:off x="2312378" y="4829158"/>
              <a:ext cx="180000" cy="18000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4" name="矩形 23"/>
            <p:cNvSpPr/>
            <p:nvPr/>
          </p:nvSpPr>
          <p:spPr>
            <a:xfrm>
              <a:off x="1901901" y="3493970"/>
              <a:ext cx="180000" cy="18000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" name="矩形 24"/>
            <p:cNvSpPr/>
            <p:nvPr/>
          </p:nvSpPr>
          <p:spPr>
            <a:xfrm>
              <a:off x="2644778" y="3493970"/>
              <a:ext cx="180000" cy="18000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28" name="群組 27"/>
            <p:cNvGrpSpPr/>
            <p:nvPr/>
          </p:nvGrpSpPr>
          <p:grpSpPr>
            <a:xfrm>
              <a:off x="832633" y="5100918"/>
              <a:ext cx="459735" cy="430347"/>
              <a:chOff x="939735" y="5480496"/>
              <a:chExt cx="459735" cy="430347"/>
            </a:xfrm>
          </p:grpSpPr>
          <p:sp>
            <p:nvSpPr>
              <p:cNvPr id="23" name="矩形 22"/>
              <p:cNvSpPr/>
              <p:nvPr/>
            </p:nvSpPr>
            <p:spPr>
              <a:xfrm>
                <a:off x="939735" y="5730843"/>
                <a:ext cx="180000" cy="180000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26" name="直線接點 25"/>
              <p:cNvCxnSpPr/>
              <p:nvPr/>
            </p:nvCxnSpPr>
            <p:spPr>
              <a:xfrm flipV="1">
                <a:off x="1010017" y="5480496"/>
                <a:ext cx="389453" cy="4014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9" name="群組 28"/>
            <p:cNvGrpSpPr/>
            <p:nvPr/>
          </p:nvGrpSpPr>
          <p:grpSpPr>
            <a:xfrm rot="5400000">
              <a:off x="846249" y="2406237"/>
              <a:ext cx="445221" cy="447016"/>
              <a:chOff x="939735" y="5463827"/>
              <a:chExt cx="445221" cy="447016"/>
            </a:xfrm>
          </p:grpSpPr>
          <p:sp>
            <p:nvSpPr>
              <p:cNvPr id="30" name="矩形 29"/>
              <p:cNvSpPr/>
              <p:nvPr/>
            </p:nvSpPr>
            <p:spPr>
              <a:xfrm>
                <a:off x="939735" y="5730843"/>
                <a:ext cx="180000" cy="180000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31" name="直線接點 30"/>
              <p:cNvCxnSpPr/>
              <p:nvPr/>
            </p:nvCxnSpPr>
            <p:spPr>
              <a:xfrm flipV="1">
                <a:off x="995503" y="5463827"/>
                <a:ext cx="389453" cy="4014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2" name="群組 31"/>
            <p:cNvGrpSpPr/>
            <p:nvPr/>
          </p:nvGrpSpPr>
          <p:grpSpPr>
            <a:xfrm rot="10800000">
              <a:off x="3525749" y="2405340"/>
              <a:ext cx="445221" cy="447016"/>
              <a:chOff x="939735" y="5463827"/>
              <a:chExt cx="445221" cy="447016"/>
            </a:xfrm>
          </p:grpSpPr>
          <p:sp>
            <p:nvSpPr>
              <p:cNvPr id="33" name="矩形 32"/>
              <p:cNvSpPr/>
              <p:nvPr/>
            </p:nvSpPr>
            <p:spPr>
              <a:xfrm>
                <a:off x="939735" y="5730843"/>
                <a:ext cx="180000" cy="180000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34" name="直線接點 33"/>
              <p:cNvCxnSpPr/>
              <p:nvPr/>
            </p:nvCxnSpPr>
            <p:spPr>
              <a:xfrm flipV="1">
                <a:off x="995503" y="5463827"/>
                <a:ext cx="389453" cy="4014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5" name="群組 34"/>
            <p:cNvGrpSpPr/>
            <p:nvPr/>
          </p:nvGrpSpPr>
          <p:grpSpPr>
            <a:xfrm rot="16200000">
              <a:off x="3534689" y="5135013"/>
              <a:ext cx="459735" cy="432502"/>
              <a:chOff x="939735" y="5478341"/>
              <a:chExt cx="459735" cy="432502"/>
            </a:xfrm>
          </p:grpSpPr>
          <p:sp>
            <p:nvSpPr>
              <p:cNvPr id="36" name="矩形 35"/>
              <p:cNvSpPr/>
              <p:nvPr/>
            </p:nvSpPr>
            <p:spPr>
              <a:xfrm>
                <a:off x="939735" y="5730843"/>
                <a:ext cx="180000" cy="180000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37" name="直線接點 36"/>
              <p:cNvCxnSpPr/>
              <p:nvPr/>
            </p:nvCxnSpPr>
            <p:spPr>
              <a:xfrm flipV="1">
                <a:off x="1010017" y="5478341"/>
                <a:ext cx="389453" cy="4014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字方塊 37"/>
              <p:cNvSpPr txBox="1"/>
              <p:nvPr/>
            </p:nvSpPr>
            <p:spPr>
              <a:xfrm>
                <a:off x="4612443" y="4662486"/>
                <a:ext cx="4259756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𝑒𝑙𝑠𝑒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8" name="文字方塊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2443" y="4662486"/>
                <a:ext cx="4259756" cy="82381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字方塊 38"/>
              <p:cNvSpPr txBox="1"/>
              <p:nvPr/>
            </p:nvSpPr>
            <p:spPr>
              <a:xfrm>
                <a:off x="5040730" y="3262256"/>
                <a:ext cx="2770630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𝑒𝑙𝑠𝑒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9" name="文字方塊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0730" y="3262256"/>
                <a:ext cx="2770630" cy="82381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文字方塊 39"/>
          <p:cNvSpPr txBox="1"/>
          <p:nvPr/>
        </p:nvSpPr>
        <p:spPr>
          <a:xfrm>
            <a:off x="4426753" y="4168156"/>
            <a:ext cx="34818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/>
              <a:t>Factor between nodes:</a:t>
            </a:r>
            <a:endParaRPr lang="zh-TW" altLang="en-US" sz="2400" dirty="0"/>
          </a:p>
        </p:txBody>
      </p:sp>
      <p:sp>
        <p:nvSpPr>
          <p:cNvPr id="41" name="文字方塊 40"/>
          <p:cNvSpPr txBox="1"/>
          <p:nvPr/>
        </p:nvSpPr>
        <p:spPr>
          <a:xfrm>
            <a:off x="4404762" y="2786331"/>
            <a:ext cx="34818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/>
              <a:t>Factor for a node: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字方塊 41"/>
              <p:cNvSpPr txBox="1"/>
              <p:nvPr/>
            </p:nvSpPr>
            <p:spPr>
              <a:xfrm>
                <a:off x="890174" y="5710544"/>
                <a:ext cx="4333943" cy="9380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2" name="文字方塊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174" y="5710544"/>
                <a:ext cx="4333943" cy="938014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字方塊 42"/>
              <p:cNvSpPr txBox="1"/>
              <p:nvPr/>
            </p:nvSpPr>
            <p:spPr>
              <a:xfrm>
                <a:off x="5285922" y="5728129"/>
                <a:ext cx="3063403" cy="9380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3" name="文字方塊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5922" y="5728129"/>
                <a:ext cx="3063403" cy="938014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字方塊 45"/>
              <p:cNvSpPr txBox="1"/>
              <p:nvPr/>
            </p:nvSpPr>
            <p:spPr>
              <a:xfrm>
                <a:off x="1433698" y="4773925"/>
                <a:ext cx="33958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6" name="文字方塊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3698" y="4773925"/>
                <a:ext cx="339580" cy="369332"/>
              </a:xfrm>
              <a:prstGeom prst="rect">
                <a:avLst/>
              </a:prstGeom>
              <a:blipFill rotWithShape="0">
                <a:blip r:embed="rId7"/>
                <a:stretch>
                  <a:fillRect l="-10714" r="-7143"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字方塊 47"/>
              <p:cNvSpPr txBox="1"/>
              <p:nvPr/>
            </p:nvSpPr>
            <p:spPr>
              <a:xfrm>
                <a:off x="1433698" y="3162863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8" name="文字方塊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3698" y="3162863"/>
                <a:ext cx="346697" cy="369332"/>
              </a:xfrm>
              <a:prstGeom prst="rect">
                <a:avLst/>
              </a:prstGeom>
              <a:blipFill rotWithShape="0">
                <a:blip r:embed="rId8"/>
                <a:stretch>
                  <a:fillRect l="-10526" r="-7018" b="-1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字方塊 48"/>
              <p:cNvSpPr txBox="1"/>
              <p:nvPr/>
            </p:nvSpPr>
            <p:spPr>
              <a:xfrm>
                <a:off x="3006863" y="3162863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9" name="文字方塊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6863" y="3162863"/>
                <a:ext cx="346697" cy="369332"/>
              </a:xfrm>
              <a:prstGeom prst="rect">
                <a:avLst/>
              </a:prstGeom>
              <a:blipFill rotWithShape="0">
                <a:blip r:embed="rId9"/>
                <a:stretch>
                  <a:fillRect l="-10526" r="-7018" b="-1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文字方塊 49"/>
              <p:cNvSpPr txBox="1"/>
              <p:nvPr/>
            </p:nvSpPr>
            <p:spPr>
              <a:xfrm>
                <a:off x="3020513" y="4781506"/>
                <a:ext cx="34067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0" name="文字方塊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0513" y="4781506"/>
                <a:ext cx="340671" cy="369332"/>
              </a:xfrm>
              <a:prstGeom prst="rect">
                <a:avLst/>
              </a:prstGeom>
              <a:blipFill rotWithShape="0">
                <a:blip r:embed="rId10"/>
                <a:stretch>
                  <a:fillRect l="-10714" r="-7143"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文字方塊 50"/>
              <p:cNvSpPr txBox="1"/>
              <p:nvPr/>
            </p:nvSpPr>
            <p:spPr>
              <a:xfrm>
                <a:off x="689726" y="5221364"/>
                <a:ext cx="31970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51" name="文字方塊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726" y="5221364"/>
                <a:ext cx="319703" cy="307777"/>
              </a:xfrm>
              <a:prstGeom prst="rect">
                <a:avLst/>
              </a:prstGeom>
              <a:blipFill rotWithShape="0">
                <a:blip r:embed="rId11"/>
                <a:stretch>
                  <a:fillRect l="-18868" r="-7547" b="-26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文字方塊 51"/>
              <p:cNvSpPr txBox="1"/>
              <p:nvPr/>
            </p:nvSpPr>
            <p:spPr>
              <a:xfrm>
                <a:off x="713378" y="2714158"/>
                <a:ext cx="32566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52" name="文字方塊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378" y="2714158"/>
                <a:ext cx="325666" cy="307777"/>
              </a:xfrm>
              <a:prstGeom prst="rect">
                <a:avLst/>
              </a:prstGeom>
              <a:blipFill rotWithShape="0">
                <a:blip r:embed="rId12"/>
                <a:stretch>
                  <a:fillRect l="-18868" r="-11321" b="-2352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文字方塊 52"/>
              <p:cNvSpPr txBox="1"/>
              <p:nvPr/>
            </p:nvSpPr>
            <p:spPr>
              <a:xfrm>
                <a:off x="3756776" y="2777991"/>
                <a:ext cx="32566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53" name="文字方塊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6776" y="2777991"/>
                <a:ext cx="325666" cy="307777"/>
              </a:xfrm>
              <a:prstGeom prst="rect">
                <a:avLst/>
              </a:prstGeom>
              <a:blipFill rotWithShape="0">
                <a:blip r:embed="rId13"/>
                <a:stretch>
                  <a:fillRect l="-18519" r="-9259" b="-26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文字方塊 53"/>
              <p:cNvSpPr txBox="1"/>
              <p:nvPr/>
            </p:nvSpPr>
            <p:spPr>
              <a:xfrm>
                <a:off x="3776882" y="5263047"/>
                <a:ext cx="32566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54" name="文字方塊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6882" y="5263047"/>
                <a:ext cx="325666" cy="307777"/>
              </a:xfrm>
              <a:prstGeom prst="rect">
                <a:avLst/>
              </a:prstGeom>
              <a:blipFill rotWithShape="0">
                <a:blip r:embed="rId14"/>
                <a:stretch>
                  <a:fillRect l="-18868" r="-9434" b="-2352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文字方塊 54"/>
              <p:cNvSpPr txBox="1"/>
              <p:nvPr/>
            </p:nvSpPr>
            <p:spPr>
              <a:xfrm>
                <a:off x="2173048" y="5074393"/>
                <a:ext cx="38138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14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55" name="文字方塊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3048" y="5074393"/>
                <a:ext cx="381386" cy="307777"/>
              </a:xfrm>
              <a:prstGeom prst="rect">
                <a:avLst/>
              </a:prstGeom>
              <a:blipFill rotWithShape="0">
                <a:blip r:embed="rId15"/>
                <a:stretch>
                  <a:fillRect l="-22222" r="-4762" b="-33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文字方塊 55"/>
              <p:cNvSpPr txBox="1"/>
              <p:nvPr/>
            </p:nvSpPr>
            <p:spPr>
              <a:xfrm>
                <a:off x="1033900" y="4054516"/>
                <a:ext cx="38138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56" name="文字方塊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3900" y="4054516"/>
                <a:ext cx="381386" cy="307777"/>
              </a:xfrm>
              <a:prstGeom prst="rect">
                <a:avLst/>
              </a:prstGeom>
              <a:blipFill rotWithShape="0">
                <a:blip r:embed="rId16"/>
                <a:stretch>
                  <a:fillRect l="-24194" r="-6452" b="-33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文字方塊 56"/>
              <p:cNvSpPr txBox="1"/>
              <p:nvPr/>
            </p:nvSpPr>
            <p:spPr>
              <a:xfrm>
                <a:off x="2187779" y="2961673"/>
                <a:ext cx="38735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23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57" name="文字方塊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7779" y="2961673"/>
                <a:ext cx="387350" cy="307777"/>
              </a:xfrm>
              <a:prstGeom prst="rect">
                <a:avLst/>
              </a:prstGeom>
              <a:blipFill rotWithShape="0">
                <a:blip r:embed="rId17"/>
                <a:stretch>
                  <a:fillRect l="-23810" r="-6349" b="-34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文字方塊 57"/>
              <p:cNvSpPr txBox="1"/>
              <p:nvPr/>
            </p:nvSpPr>
            <p:spPr>
              <a:xfrm>
                <a:off x="3298715" y="4024280"/>
                <a:ext cx="38735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34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58" name="文字方塊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8715" y="4024280"/>
                <a:ext cx="387350" cy="307777"/>
              </a:xfrm>
              <a:prstGeom prst="rect">
                <a:avLst/>
              </a:prstGeom>
              <a:blipFill rotWithShape="0">
                <a:blip r:embed="rId18"/>
                <a:stretch>
                  <a:fillRect l="-21875" r="-6250" b="-33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文字方塊 58"/>
              <p:cNvSpPr txBox="1"/>
              <p:nvPr/>
            </p:nvSpPr>
            <p:spPr>
              <a:xfrm>
                <a:off x="2064574" y="3494498"/>
                <a:ext cx="38735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24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59" name="文字方塊 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4574" y="3494498"/>
                <a:ext cx="387350" cy="307777"/>
              </a:xfrm>
              <a:prstGeom prst="rect">
                <a:avLst/>
              </a:prstGeom>
              <a:blipFill rotWithShape="0">
                <a:blip r:embed="rId19"/>
                <a:stretch>
                  <a:fillRect l="-23810" r="-6349" b="-33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文字方塊 59"/>
              <p:cNvSpPr txBox="1"/>
              <p:nvPr/>
            </p:nvSpPr>
            <p:spPr>
              <a:xfrm>
                <a:off x="2531425" y="3949403"/>
                <a:ext cx="38138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60" name="文字方塊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1425" y="3949403"/>
                <a:ext cx="381386" cy="307777"/>
              </a:xfrm>
              <a:prstGeom prst="rect">
                <a:avLst/>
              </a:prstGeom>
              <a:blipFill rotWithShape="0">
                <a:blip r:embed="rId20"/>
                <a:stretch>
                  <a:fillRect l="-22222" r="-6349" b="-34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52974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39" grpId="0"/>
      <p:bldP spid="40" grpId="0"/>
      <p:bldP spid="41" grpId="0"/>
      <p:bldP spid="42" grpId="0"/>
      <p:bldP spid="4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Restricted </a:t>
            </a:r>
            <a:r>
              <a:rPr lang="en-US" altLang="zh-TW" dirty="0"/>
              <a:t>Boltzmann </a:t>
            </a:r>
            <a:r>
              <a:rPr lang="en-US" altLang="zh-TW" dirty="0" smtClean="0"/>
              <a:t>Machine (RBM)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The variables are separated into two sets</a:t>
            </a:r>
          </a:p>
          <a:p>
            <a:r>
              <a:rPr lang="en-US" altLang="zh-TW" dirty="0" smtClean="0"/>
              <a:t>The variables in the same sets are not connected</a:t>
            </a:r>
            <a:endParaRPr lang="zh-TW" altLang="en-US" dirty="0"/>
          </a:p>
        </p:txBody>
      </p:sp>
      <p:sp>
        <p:nvSpPr>
          <p:cNvPr id="4" name="橢圓 3"/>
          <p:cNvSpPr/>
          <p:nvPr/>
        </p:nvSpPr>
        <p:spPr>
          <a:xfrm>
            <a:off x="1694412" y="4907472"/>
            <a:ext cx="638628" cy="63862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橢圓 4"/>
          <p:cNvSpPr/>
          <p:nvPr/>
        </p:nvSpPr>
        <p:spPr>
          <a:xfrm>
            <a:off x="3227933" y="4907472"/>
            <a:ext cx="638628" cy="63862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橢圓 5"/>
          <p:cNvSpPr/>
          <p:nvPr/>
        </p:nvSpPr>
        <p:spPr>
          <a:xfrm>
            <a:off x="2371082" y="3413809"/>
            <a:ext cx="638628" cy="63862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橢圓 6"/>
          <p:cNvSpPr/>
          <p:nvPr/>
        </p:nvSpPr>
        <p:spPr>
          <a:xfrm>
            <a:off x="3995238" y="3413809"/>
            <a:ext cx="638628" cy="63862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橢圓 7"/>
          <p:cNvSpPr/>
          <p:nvPr/>
        </p:nvSpPr>
        <p:spPr>
          <a:xfrm>
            <a:off x="4761454" y="4907472"/>
            <a:ext cx="638628" cy="63862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文字方塊 10"/>
              <p:cNvSpPr txBox="1"/>
              <p:nvPr/>
            </p:nvSpPr>
            <p:spPr>
              <a:xfrm>
                <a:off x="5385074" y="3130022"/>
                <a:ext cx="2378151" cy="9442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  <m:sup/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11" name="文字方塊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5074" y="3130022"/>
                <a:ext cx="2378151" cy="94429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直線接點 11"/>
          <p:cNvCxnSpPr>
            <a:stCxn id="6" idx="4"/>
            <a:endCxn id="8" idx="0"/>
          </p:cNvCxnSpPr>
          <p:nvPr/>
        </p:nvCxnSpPr>
        <p:spPr>
          <a:xfrm>
            <a:off x="2690396" y="4052437"/>
            <a:ext cx="2390372" cy="85503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/>
          <p:cNvCxnSpPr>
            <a:stCxn id="6" idx="4"/>
            <a:endCxn id="5" idx="0"/>
          </p:cNvCxnSpPr>
          <p:nvPr/>
        </p:nvCxnSpPr>
        <p:spPr>
          <a:xfrm>
            <a:off x="2690396" y="4052437"/>
            <a:ext cx="856851" cy="85503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接點 17"/>
          <p:cNvCxnSpPr>
            <a:stCxn id="6" idx="4"/>
            <a:endCxn id="4" idx="0"/>
          </p:cNvCxnSpPr>
          <p:nvPr/>
        </p:nvCxnSpPr>
        <p:spPr>
          <a:xfrm flipH="1">
            <a:off x="2013726" y="4052437"/>
            <a:ext cx="676670" cy="85503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接點 20"/>
          <p:cNvCxnSpPr>
            <a:stCxn id="7" idx="4"/>
            <a:endCxn id="8" idx="0"/>
          </p:cNvCxnSpPr>
          <p:nvPr/>
        </p:nvCxnSpPr>
        <p:spPr>
          <a:xfrm>
            <a:off x="4314552" y="4052437"/>
            <a:ext cx="766216" cy="85503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/>
          <p:cNvCxnSpPr>
            <a:stCxn id="7" idx="4"/>
          </p:cNvCxnSpPr>
          <p:nvPr/>
        </p:nvCxnSpPr>
        <p:spPr>
          <a:xfrm flipH="1">
            <a:off x="3552475" y="4052437"/>
            <a:ext cx="762077" cy="85503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/>
          <p:cNvCxnSpPr>
            <a:stCxn id="7" idx="4"/>
            <a:endCxn id="4" idx="0"/>
          </p:cNvCxnSpPr>
          <p:nvPr/>
        </p:nvCxnSpPr>
        <p:spPr>
          <a:xfrm flipH="1">
            <a:off x="2013726" y="4052437"/>
            <a:ext cx="2300826" cy="85503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接點 30"/>
          <p:cNvCxnSpPr/>
          <p:nvPr/>
        </p:nvCxnSpPr>
        <p:spPr>
          <a:xfrm>
            <a:off x="2012761" y="5546100"/>
            <a:ext cx="0" cy="39858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接點 33"/>
          <p:cNvCxnSpPr/>
          <p:nvPr/>
        </p:nvCxnSpPr>
        <p:spPr>
          <a:xfrm>
            <a:off x="3547247" y="5546100"/>
            <a:ext cx="0" cy="39858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接點 34"/>
          <p:cNvCxnSpPr/>
          <p:nvPr/>
        </p:nvCxnSpPr>
        <p:spPr>
          <a:xfrm>
            <a:off x="5080768" y="5546100"/>
            <a:ext cx="0" cy="39858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接點 37"/>
          <p:cNvCxnSpPr/>
          <p:nvPr/>
        </p:nvCxnSpPr>
        <p:spPr>
          <a:xfrm>
            <a:off x="2710265" y="3017980"/>
            <a:ext cx="0" cy="39858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接點 38"/>
          <p:cNvCxnSpPr/>
          <p:nvPr/>
        </p:nvCxnSpPr>
        <p:spPr>
          <a:xfrm>
            <a:off x="4328463" y="3043104"/>
            <a:ext cx="0" cy="39858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矩形 39"/>
          <p:cNvSpPr/>
          <p:nvPr/>
        </p:nvSpPr>
        <p:spPr>
          <a:xfrm>
            <a:off x="2605751" y="3025675"/>
            <a:ext cx="180000" cy="180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矩形 40"/>
          <p:cNvSpPr/>
          <p:nvPr/>
        </p:nvSpPr>
        <p:spPr>
          <a:xfrm>
            <a:off x="4238463" y="3016514"/>
            <a:ext cx="180000" cy="180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矩形 41"/>
          <p:cNvSpPr/>
          <p:nvPr/>
        </p:nvSpPr>
        <p:spPr>
          <a:xfrm>
            <a:off x="1922761" y="5764684"/>
            <a:ext cx="180000" cy="180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" name="矩形 42"/>
          <p:cNvSpPr/>
          <p:nvPr/>
        </p:nvSpPr>
        <p:spPr>
          <a:xfrm>
            <a:off x="3456282" y="5742528"/>
            <a:ext cx="180000" cy="180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4" name="矩形 43"/>
          <p:cNvSpPr/>
          <p:nvPr/>
        </p:nvSpPr>
        <p:spPr>
          <a:xfrm>
            <a:off x="4990767" y="5764684"/>
            <a:ext cx="180000" cy="180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5" name="矩形 44"/>
          <p:cNvSpPr/>
          <p:nvPr/>
        </p:nvSpPr>
        <p:spPr>
          <a:xfrm>
            <a:off x="4607660" y="4408158"/>
            <a:ext cx="180000" cy="180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6" name="矩形 45"/>
          <p:cNvSpPr/>
          <p:nvPr/>
        </p:nvSpPr>
        <p:spPr>
          <a:xfrm>
            <a:off x="4281106" y="4560105"/>
            <a:ext cx="180000" cy="180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7" name="矩形 46"/>
          <p:cNvSpPr/>
          <p:nvPr/>
        </p:nvSpPr>
        <p:spPr>
          <a:xfrm>
            <a:off x="3693801" y="4538986"/>
            <a:ext cx="180000" cy="180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8" name="矩形 47"/>
          <p:cNvSpPr/>
          <p:nvPr/>
        </p:nvSpPr>
        <p:spPr>
          <a:xfrm>
            <a:off x="3193797" y="4560105"/>
            <a:ext cx="180000" cy="180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9" name="矩形 48"/>
          <p:cNvSpPr/>
          <p:nvPr/>
        </p:nvSpPr>
        <p:spPr>
          <a:xfrm>
            <a:off x="2519682" y="4583796"/>
            <a:ext cx="180000" cy="180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0" name="矩形 49"/>
          <p:cNvSpPr/>
          <p:nvPr/>
        </p:nvSpPr>
        <p:spPr>
          <a:xfrm>
            <a:off x="2223561" y="4405769"/>
            <a:ext cx="180000" cy="180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1" name="文字方塊 50"/>
              <p:cNvSpPr txBox="1"/>
              <p:nvPr/>
            </p:nvSpPr>
            <p:spPr>
              <a:xfrm>
                <a:off x="1858653" y="5005856"/>
                <a:ext cx="3649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51" name="文字方塊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8653" y="5005856"/>
                <a:ext cx="364908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11667" r="-8333"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2" name="文字方塊 51"/>
              <p:cNvSpPr txBox="1"/>
              <p:nvPr/>
            </p:nvSpPr>
            <p:spPr>
              <a:xfrm>
                <a:off x="3415549" y="5014476"/>
                <a:ext cx="3720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52" name="文字方塊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5549" y="5014476"/>
                <a:ext cx="372025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9836" r="-8197" b="-1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3" name="文字方塊 52"/>
              <p:cNvSpPr txBox="1"/>
              <p:nvPr/>
            </p:nvSpPr>
            <p:spPr>
              <a:xfrm>
                <a:off x="4941855" y="5013092"/>
                <a:ext cx="3720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53" name="文字方塊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1855" y="5013092"/>
                <a:ext cx="372025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11475" r="-8197"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4" name="文字方塊 53"/>
              <p:cNvSpPr txBox="1"/>
              <p:nvPr/>
            </p:nvSpPr>
            <p:spPr>
              <a:xfrm>
                <a:off x="2597783" y="3562410"/>
                <a:ext cx="37593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54" name="文字方塊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7783" y="3562410"/>
                <a:ext cx="375936" cy="369332"/>
              </a:xfrm>
              <a:prstGeom prst="rect">
                <a:avLst/>
              </a:prstGeom>
              <a:blipFill rotWithShape="0">
                <a:blip r:embed="rId7"/>
                <a:stretch>
                  <a:fillRect l="-19355" r="-6452"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5" name="文字方塊 54"/>
              <p:cNvSpPr txBox="1"/>
              <p:nvPr/>
            </p:nvSpPr>
            <p:spPr>
              <a:xfrm>
                <a:off x="4179579" y="3547631"/>
                <a:ext cx="3830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55" name="文字方塊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9579" y="3547631"/>
                <a:ext cx="383054" cy="369332"/>
              </a:xfrm>
              <a:prstGeom prst="rect">
                <a:avLst/>
              </a:prstGeom>
              <a:blipFill rotWithShape="0">
                <a:blip r:embed="rId8"/>
                <a:stretch>
                  <a:fillRect l="-19355" r="-8065"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6" name="文字方塊 55"/>
              <p:cNvSpPr txBox="1"/>
              <p:nvPr/>
            </p:nvSpPr>
            <p:spPr>
              <a:xfrm>
                <a:off x="6439645" y="4167662"/>
                <a:ext cx="1300549" cy="98142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sub>
                        <m:sup/>
                        <m:e>
                          <m:sSub>
                            <m:sSub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56" name="文字方塊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9645" y="4167662"/>
                <a:ext cx="1300549" cy="981423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7" name="文字方塊 56"/>
              <p:cNvSpPr txBox="1"/>
              <p:nvPr/>
            </p:nvSpPr>
            <p:spPr>
              <a:xfrm>
                <a:off x="6437290" y="5203687"/>
                <a:ext cx="1916487" cy="9898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sub>
                        <m:sup/>
                        <m:e>
                          <m:sSub>
                            <m:sSub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57" name="文字方塊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7290" y="5203687"/>
                <a:ext cx="1916487" cy="989886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矩形 57"/>
          <p:cNvSpPr/>
          <p:nvPr/>
        </p:nvSpPr>
        <p:spPr>
          <a:xfrm>
            <a:off x="1543180" y="4815344"/>
            <a:ext cx="3934061" cy="776686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9" name="文字方塊 58"/>
          <p:cNvSpPr txBox="1"/>
          <p:nvPr/>
        </p:nvSpPr>
        <p:spPr>
          <a:xfrm>
            <a:off x="1717513" y="6005658"/>
            <a:ext cx="37042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smtClean="0">
                <a:solidFill>
                  <a:srgbClr val="0000FF"/>
                </a:solidFill>
              </a:rPr>
              <a:t>What we can observed.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60" name="文字方塊 59"/>
          <p:cNvSpPr txBox="1"/>
          <p:nvPr/>
        </p:nvSpPr>
        <p:spPr>
          <a:xfrm>
            <a:off x="0" y="3317625"/>
            <a:ext cx="22011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2400" dirty="0" smtClean="0">
                <a:solidFill>
                  <a:srgbClr val="FF0000"/>
                </a:solidFill>
              </a:rPr>
              <a:t>Hidden Information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253440" y="3360154"/>
            <a:ext cx="2498526" cy="7766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79225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56" grpId="0"/>
      <p:bldP spid="57" grpId="0"/>
      <p:bldP spid="58" grpId="0" animBg="1"/>
      <p:bldP spid="59" grpId="0"/>
      <p:bldP spid="60" grpId="0"/>
      <p:bldP spid="61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RBM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The variables are separated into two sets</a:t>
            </a:r>
          </a:p>
          <a:p>
            <a:r>
              <a:rPr lang="en-US" altLang="zh-TW" dirty="0" smtClean="0"/>
              <a:t>The variables in the same sets are not connected</a:t>
            </a:r>
            <a:endParaRPr lang="zh-TW" altLang="en-US" dirty="0"/>
          </a:p>
        </p:txBody>
      </p:sp>
      <p:sp>
        <p:nvSpPr>
          <p:cNvPr id="9" name="矩形 8"/>
          <p:cNvSpPr/>
          <p:nvPr/>
        </p:nvSpPr>
        <p:spPr>
          <a:xfrm>
            <a:off x="1920188" y="5055436"/>
            <a:ext cx="3934061" cy="776686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8" name="文字方塊 57"/>
          <p:cNvSpPr txBox="1"/>
          <p:nvPr/>
        </p:nvSpPr>
        <p:spPr>
          <a:xfrm>
            <a:off x="5874864" y="5055436"/>
            <a:ext cx="22011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>
                <a:solidFill>
                  <a:srgbClr val="0000FF"/>
                </a:solidFill>
              </a:rPr>
              <a:t>What we can observed.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59" name="文字方塊 58"/>
          <p:cNvSpPr txBox="1"/>
          <p:nvPr/>
        </p:nvSpPr>
        <p:spPr>
          <a:xfrm>
            <a:off x="5173192" y="3608105"/>
            <a:ext cx="22011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>
                <a:solidFill>
                  <a:srgbClr val="FF0000"/>
                </a:solidFill>
              </a:rPr>
              <a:t>Hidden Information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2630448" y="3600246"/>
            <a:ext cx="2498526" cy="7766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0" name="群組 9"/>
          <p:cNvGrpSpPr/>
          <p:nvPr/>
        </p:nvGrpSpPr>
        <p:grpSpPr>
          <a:xfrm>
            <a:off x="2035726" y="3248793"/>
            <a:ext cx="3705670" cy="2928170"/>
            <a:chOff x="1006021" y="3276300"/>
            <a:chExt cx="3705670" cy="2928170"/>
          </a:xfrm>
        </p:grpSpPr>
        <p:sp>
          <p:nvSpPr>
            <p:cNvPr id="25" name="橢圓 24"/>
            <p:cNvSpPr/>
            <p:nvPr/>
          </p:nvSpPr>
          <p:spPr>
            <a:xfrm>
              <a:off x="1006021" y="5167258"/>
              <a:ext cx="638628" cy="638628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橢圓 25"/>
            <p:cNvSpPr/>
            <p:nvPr/>
          </p:nvSpPr>
          <p:spPr>
            <a:xfrm>
              <a:off x="2539542" y="5167258"/>
              <a:ext cx="638628" cy="638628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7" name="橢圓 26"/>
            <p:cNvSpPr/>
            <p:nvPr/>
          </p:nvSpPr>
          <p:spPr>
            <a:xfrm>
              <a:off x="1682691" y="3673595"/>
              <a:ext cx="638628" cy="638628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9" name="橢圓 28"/>
            <p:cNvSpPr/>
            <p:nvPr/>
          </p:nvSpPr>
          <p:spPr>
            <a:xfrm>
              <a:off x="3306847" y="3673595"/>
              <a:ext cx="638628" cy="638628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0" name="橢圓 29"/>
            <p:cNvSpPr/>
            <p:nvPr/>
          </p:nvSpPr>
          <p:spPr>
            <a:xfrm>
              <a:off x="4073063" y="5167258"/>
              <a:ext cx="638628" cy="638628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31" name="直線接點 30"/>
            <p:cNvCxnSpPr>
              <a:stCxn id="27" idx="4"/>
              <a:endCxn id="30" idx="0"/>
            </p:cNvCxnSpPr>
            <p:nvPr/>
          </p:nvCxnSpPr>
          <p:spPr>
            <a:xfrm>
              <a:off x="2002005" y="4312223"/>
              <a:ext cx="2390372" cy="85503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線接點 31"/>
            <p:cNvCxnSpPr>
              <a:stCxn id="27" idx="4"/>
              <a:endCxn id="26" idx="0"/>
            </p:cNvCxnSpPr>
            <p:nvPr/>
          </p:nvCxnSpPr>
          <p:spPr>
            <a:xfrm>
              <a:off x="2002005" y="4312223"/>
              <a:ext cx="856851" cy="85503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線接點 32"/>
            <p:cNvCxnSpPr>
              <a:stCxn id="27" idx="4"/>
              <a:endCxn id="25" idx="0"/>
            </p:cNvCxnSpPr>
            <p:nvPr/>
          </p:nvCxnSpPr>
          <p:spPr>
            <a:xfrm flipH="1">
              <a:off x="1325335" y="4312223"/>
              <a:ext cx="676670" cy="85503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線接點 33"/>
            <p:cNvCxnSpPr>
              <a:stCxn id="29" idx="4"/>
              <a:endCxn id="30" idx="0"/>
            </p:cNvCxnSpPr>
            <p:nvPr/>
          </p:nvCxnSpPr>
          <p:spPr>
            <a:xfrm>
              <a:off x="3626161" y="4312223"/>
              <a:ext cx="766216" cy="85503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線接點 34"/>
            <p:cNvCxnSpPr>
              <a:stCxn id="29" idx="4"/>
            </p:cNvCxnSpPr>
            <p:nvPr/>
          </p:nvCxnSpPr>
          <p:spPr>
            <a:xfrm flipH="1">
              <a:off x="2864084" y="4312223"/>
              <a:ext cx="762077" cy="85503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線接點 35"/>
            <p:cNvCxnSpPr>
              <a:stCxn id="29" idx="4"/>
              <a:endCxn id="25" idx="0"/>
            </p:cNvCxnSpPr>
            <p:nvPr/>
          </p:nvCxnSpPr>
          <p:spPr>
            <a:xfrm flipH="1">
              <a:off x="1325335" y="4312223"/>
              <a:ext cx="2300826" cy="85503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接點 36"/>
            <p:cNvCxnSpPr/>
            <p:nvPr/>
          </p:nvCxnSpPr>
          <p:spPr>
            <a:xfrm>
              <a:off x="1324370" y="5805886"/>
              <a:ext cx="0" cy="39858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線接點 37"/>
            <p:cNvCxnSpPr/>
            <p:nvPr/>
          </p:nvCxnSpPr>
          <p:spPr>
            <a:xfrm>
              <a:off x="2858856" y="5805886"/>
              <a:ext cx="0" cy="39858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線接點 38"/>
            <p:cNvCxnSpPr/>
            <p:nvPr/>
          </p:nvCxnSpPr>
          <p:spPr>
            <a:xfrm>
              <a:off x="4392377" y="5805886"/>
              <a:ext cx="0" cy="39858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線接點 39"/>
            <p:cNvCxnSpPr/>
            <p:nvPr/>
          </p:nvCxnSpPr>
          <p:spPr>
            <a:xfrm>
              <a:off x="2021874" y="3277766"/>
              <a:ext cx="0" cy="39858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線接點 40"/>
            <p:cNvCxnSpPr/>
            <p:nvPr/>
          </p:nvCxnSpPr>
          <p:spPr>
            <a:xfrm>
              <a:off x="3640072" y="3302890"/>
              <a:ext cx="0" cy="39858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矩形 41"/>
            <p:cNvSpPr/>
            <p:nvPr/>
          </p:nvSpPr>
          <p:spPr>
            <a:xfrm>
              <a:off x="1917360" y="3285461"/>
              <a:ext cx="180000" cy="18000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3" name="矩形 42"/>
            <p:cNvSpPr/>
            <p:nvPr/>
          </p:nvSpPr>
          <p:spPr>
            <a:xfrm>
              <a:off x="3550072" y="3276300"/>
              <a:ext cx="180000" cy="18000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4" name="矩形 43"/>
            <p:cNvSpPr/>
            <p:nvPr/>
          </p:nvSpPr>
          <p:spPr>
            <a:xfrm>
              <a:off x="1234370" y="6024470"/>
              <a:ext cx="180000" cy="18000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5" name="矩形 44"/>
            <p:cNvSpPr/>
            <p:nvPr/>
          </p:nvSpPr>
          <p:spPr>
            <a:xfrm>
              <a:off x="2767891" y="6002314"/>
              <a:ext cx="180000" cy="18000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4302376" y="6024470"/>
              <a:ext cx="180000" cy="18000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7" name="矩形 46"/>
            <p:cNvSpPr/>
            <p:nvPr/>
          </p:nvSpPr>
          <p:spPr>
            <a:xfrm>
              <a:off x="3919269" y="4667944"/>
              <a:ext cx="180000" cy="18000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8" name="矩形 47"/>
            <p:cNvSpPr/>
            <p:nvPr/>
          </p:nvSpPr>
          <p:spPr>
            <a:xfrm>
              <a:off x="3592715" y="4819891"/>
              <a:ext cx="180000" cy="18000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9" name="矩形 48"/>
            <p:cNvSpPr/>
            <p:nvPr/>
          </p:nvSpPr>
          <p:spPr>
            <a:xfrm>
              <a:off x="3005410" y="4798772"/>
              <a:ext cx="180000" cy="18000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0" name="矩形 49"/>
            <p:cNvSpPr/>
            <p:nvPr/>
          </p:nvSpPr>
          <p:spPr>
            <a:xfrm>
              <a:off x="2505406" y="4819891"/>
              <a:ext cx="180000" cy="18000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6" name="矩形 55"/>
            <p:cNvSpPr/>
            <p:nvPr/>
          </p:nvSpPr>
          <p:spPr>
            <a:xfrm>
              <a:off x="1831291" y="4843582"/>
              <a:ext cx="180000" cy="18000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7" name="矩形 56"/>
            <p:cNvSpPr/>
            <p:nvPr/>
          </p:nvSpPr>
          <p:spPr>
            <a:xfrm>
              <a:off x="1535170" y="4665555"/>
              <a:ext cx="180000" cy="18000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1" name="文字方塊 60"/>
                <p:cNvSpPr txBox="1"/>
                <p:nvPr/>
              </p:nvSpPr>
              <p:spPr>
                <a:xfrm>
                  <a:off x="1170262" y="5265642"/>
                  <a:ext cx="364908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>
            <p:sp>
              <p:nvSpPr>
                <p:cNvPr id="61" name="文字方塊 6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70262" y="5265642"/>
                  <a:ext cx="364908" cy="369332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11667" r="-8333" b="-1311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2" name="文字方塊 61"/>
                <p:cNvSpPr txBox="1"/>
                <p:nvPr/>
              </p:nvSpPr>
              <p:spPr>
                <a:xfrm>
                  <a:off x="2727158" y="5274262"/>
                  <a:ext cx="372025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>
            <p:sp>
              <p:nvSpPr>
                <p:cNvPr id="62" name="文字方塊 6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27158" y="5274262"/>
                  <a:ext cx="372025" cy="36933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9836" r="-8197" b="-1500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3" name="文字方塊 62"/>
                <p:cNvSpPr txBox="1"/>
                <p:nvPr/>
              </p:nvSpPr>
              <p:spPr>
                <a:xfrm>
                  <a:off x="4253464" y="5272878"/>
                  <a:ext cx="372025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>
            <p:sp>
              <p:nvSpPr>
                <p:cNvPr id="63" name="文字方塊 6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53464" y="5272878"/>
                  <a:ext cx="372025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11475" r="-8197" b="-1311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4" name="文字方塊 63"/>
                <p:cNvSpPr txBox="1"/>
                <p:nvPr/>
              </p:nvSpPr>
              <p:spPr>
                <a:xfrm>
                  <a:off x="1909392" y="3822196"/>
                  <a:ext cx="375936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>
            <p:sp>
              <p:nvSpPr>
                <p:cNvPr id="64" name="文字方塊 6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09392" y="3822196"/>
                  <a:ext cx="375936" cy="369332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19355" r="-6452" b="-1311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5" name="文字方塊 64"/>
                <p:cNvSpPr txBox="1"/>
                <p:nvPr/>
              </p:nvSpPr>
              <p:spPr>
                <a:xfrm>
                  <a:off x="3491188" y="3807417"/>
                  <a:ext cx="383054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>
            <p:sp>
              <p:nvSpPr>
                <p:cNvPr id="65" name="文字方塊 6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91188" y="3807417"/>
                  <a:ext cx="383054" cy="369332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l="-19355" r="-8065" b="-1311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562648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58" grpId="0"/>
      <p:bldP spid="59" grpId="0"/>
      <p:bldP spid="60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3207306" y="2904472"/>
            <a:ext cx="2571857" cy="8902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49884" y="366292"/>
            <a:ext cx="7886700" cy="1325563"/>
          </a:xfrm>
        </p:spPr>
        <p:txBody>
          <a:bodyPr/>
          <a:lstStyle/>
          <a:p>
            <a:r>
              <a:rPr lang="en-US" altLang="zh-TW" dirty="0"/>
              <a:t>RBM </a:t>
            </a:r>
            <a:r>
              <a:rPr lang="en-US" altLang="zh-TW" dirty="0" smtClean="0"/>
              <a:t>– User Preference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007" y="5356652"/>
            <a:ext cx="1531116" cy="861253"/>
          </a:xfrm>
          <a:prstGeom prst="rect">
            <a:avLst/>
          </a:prstGeom>
        </p:spPr>
      </p:pic>
      <p:pic>
        <p:nvPicPr>
          <p:cNvPr id="5" name="Picture 2" descr="http://vignette2.wikia.nocookie.net/toarumajutsunoindex/images/c/cc/Mikotoanime.jpg/revision/latest?cb=20141226141052&amp;path-prefix=fr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6808" y="5356652"/>
            <a:ext cx="1558065" cy="878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動畫截圖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210" y="5356652"/>
            <a:ext cx="1551559" cy="878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http://cdn.mkimg.carview.co.jp/minkara/userstorage/000/013/371/576/44b2782d65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3107" y="5356652"/>
            <a:ext cx="1561317" cy="878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橢圓 9"/>
          <p:cNvSpPr/>
          <p:nvPr/>
        </p:nvSpPr>
        <p:spPr>
          <a:xfrm>
            <a:off x="1636525" y="4946624"/>
            <a:ext cx="638628" cy="63862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橢圓 10"/>
          <p:cNvSpPr/>
          <p:nvPr/>
        </p:nvSpPr>
        <p:spPr>
          <a:xfrm>
            <a:off x="3479443" y="4946624"/>
            <a:ext cx="638628" cy="63862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橢圓 11"/>
          <p:cNvSpPr/>
          <p:nvPr/>
        </p:nvSpPr>
        <p:spPr>
          <a:xfrm>
            <a:off x="3442036" y="3032356"/>
            <a:ext cx="638628" cy="63862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橢圓 12"/>
          <p:cNvSpPr/>
          <p:nvPr/>
        </p:nvSpPr>
        <p:spPr>
          <a:xfrm>
            <a:off x="5052298" y="3032356"/>
            <a:ext cx="638628" cy="63862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橢圓 13"/>
          <p:cNvSpPr/>
          <p:nvPr/>
        </p:nvSpPr>
        <p:spPr>
          <a:xfrm>
            <a:off x="5140535" y="4946624"/>
            <a:ext cx="638628" cy="63862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橢圓 16"/>
          <p:cNvSpPr/>
          <p:nvPr/>
        </p:nvSpPr>
        <p:spPr>
          <a:xfrm>
            <a:off x="6804451" y="4946624"/>
            <a:ext cx="638628" cy="63862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文字方塊 18"/>
          <p:cNvSpPr txBox="1"/>
          <p:nvPr/>
        </p:nvSpPr>
        <p:spPr>
          <a:xfrm>
            <a:off x="5824272" y="3367790"/>
            <a:ext cx="20514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 smtClean="0"/>
              <a:t>宅的內心</a:t>
            </a:r>
            <a:r>
              <a:rPr lang="zh-TW" altLang="en-US" sz="2400" dirty="0"/>
              <a:t>世界</a:t>
            </a:r>
          </a:p>
        </p:txBody>
      </p:sp>
      <p:cxnSp>
        <p:nvCxnSpPr>
          <p:cNvPr id="21" name="直線接點 20"/>
          <p:cNvCxnSpPr>
            <a:stCxn id="12" idx="4"/>
            <a:endCxn id="10" idx="0"/>
          </p:cNvCxnSpPr>
          <p:nvPr/>
        </p:nvCxnSpPr>
        <p:spPr>
          <a:xfrm flipH="1">
            <a:off x="1955839" y="3670984"/>
            <a:ext cx="1805511" cy="127564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接點 21"/>
          <p:cNvCxnSpPr>
            <a:stCxn id="12" idx="4"/>
          </p:cNvCxnSpPr>
          <p:nvPr/>
        </p:nvCxnSpPr>
        <p:spPr>
          <a:xfrm>
            <a:off x="3761350" y="3670984"/>
            <a:ext cx="49995" cy="127564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/>
          <p:cNvCxnSpPr>
            <a:endCxn id="14" idx="0"/>
          </p:cNvCxnSpPr>
          <p:nvPr/>
        </p:nvCxnSpPr>
        <p:spPr>
          <a:xfrm>
            <a:off x="3761350" y="3670984"/>
            <a:ext cx="1698499" cy="127564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接點 26"/>
          <p:cNvCxnSpPr>
            <a:stCxn id="12" idx="4"/>
            <a:endCxn id="17" idx="0"/>
          </p:cNvCxnSpPr>
          <p:nvPr/>
        </p:nvCxnSpPr>
        <p:spPr>
          <a:xfrm>
            <a:off x="3761350" y="3670984"/>
            <a:ext cx="3362415" cy="127564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接點 29"/>
          <p:cNvCxnSpPr>
            <a:endCxn id="13" idx="4"/>
          </p:cNvCxnSpPr>
          <p:nvPr/>
        </p:nvCxnSpPr>
        <p:spPr>
          <a:xfrm flipV="1">
            <a:off x="1998624" y="3670984"/>
            <a:ext cx="3372988" cy="128791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/>
          <p:cNvCxnSpPr>
            <a:stCxn id="11" idx="0"/>
          </p:cNvCxnSpPr>
          <p:nvPr/>
        </p:nvCxnSpPr>
        <p:spPr>
          <a:xfrm flipV="1">
            <a:off x="3798757" y="3670985"/>
            <a:ext cx="1615640" cy="127563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接點 34"/>
          <p:cNvCxnSpPr/>
          <p:nvPr/>
        </p:nvCxnSpPr>
        <p:spPr>
          <a:xfrm flipH="1" flipV="1">
            <a:off x="5409019" y="3670983"/>
            <a:ext cx="41834" cy="125977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接點 36"/>
          <p:cNvCxnSpPr>
            <a:stCxn id="17" idx="0"/>
          </p:cNvCxnSpPr>
          <p:nvPr/>
        </p:nvCxnSpPr>
        <p:spPr>
          <a:xfrm flipH="1" flipV="1">
            <a:off x="5422398" y="3700421"/>
            <a:ext cx="1701367" cy="124620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字方塊 41"/>
          <p:cNvSpPr txBox="1"/>
          <p:nvPr/>
        </p:nvSpPr>
        <p:spPr>
          <a:xfrm>
            <a:off x="1917037" y="4274986"/>
            <a:ext cx="406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dirty="0" smtClean="0">
                <a:solidFill>
                  <a:srgbClr val="0000FF"/>
                </a:solidFill>
              </a:rPr>
              <a:t>1</a:t>
            </a:r>
            <a:endParaRPr lang="zh-TW" altLang="en-US" sz="2800" b="1" dirty="0">
              <a:solidFill>
                <a:srgbClr val="0000FF"/>
              </a:solidFill>
            </a:endParaRPr>
          </a:p>
        </p:txBody>
      </p:sp>
      <p:sp>
        <p:nvSpPr>
          <p:cNvPr id="43" name="文字方塊 42"/>
          <p:cNvSpPr txBox="1"/>
          <p:nvPr/>
        </p:nvSpPr>
        <p:spPr>
          <a:xfrm>
            <a:off x="3442987" y="4435676"/>
            <a:ext cx="406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dirty="0" smtClean="0">
                <a:solidFill>
                  <a:srgbClr val="0000FF"/>
                </a:solidFill>
              </a:rPr>
              <a:t>1</a:t>
            </a:r>
            <a:endParaRPr lang="zh-TW" altLang="en-US" sz="2800" b="1" dirty="0">
              <a:solidFill>
                <a:srgbClr val="0000FF"/>
              </a:solidFill>
            </a:endParaRPr>
          </a:p>
        </p:txBody>
      </p:sp>
      <p:sp>
        <p:nvSpPr>
          <p:cNvPr id="44" name="文字方塊 43"/>
          <p:cNvSpPr txBox="1"/>
          <p:nvPr/>
        </p:nvSpPr>
        <p:spPr>
          <a:xfrm>
            <a:off x="5450319" y="4435676"/>
            <a:ext cx="406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dirty="0" smtClean="0">
                <a:solidFill>
                  <a:srgbClr val="0000FF"/>
                </a:solidFill>
              </a:rPr>
              <a:t>1</a:t>
            </a:r>
            <a:endParaRPr lang="zh-TW" altLang="en-US" sz="2800" b="1" dirty="0">
              <a:solidFill>
                <a:srgbClr val="0000FF"/>
              </a:solidFill>
            </a:endParaRPr>
          </a:p>
        </p:txBody>
      </p:sp>
      <p:sp>
        <p:nvSpPr>
          <p:cNvPr id="45" name="文字方塊 44"/>
          <p:cNvSpPr txBox="1"/>
          <p:nvPr/>
        </p:nvSpPr>
        <p:spPr>
          <a:xfrm>
            <a:off x="6649110" y="4210475"/>
            <a:ext cx="406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dirty="0" smtClean="0">
                <a:solidFill>
                  <a:srgbClr val="0000FF"/>
                </a:solidFill>
              </a:rPr>
              <a:t>1</a:t>
            </a:r>
            <a:endParaRPr lang="zh-TW" altLang="en-US" sz="2800" b="1" dirty="0">
              <a:solidFill>
                <a:srgbClr val="0000FF"/>
              </a:solidFill>
            </a:endParaRPr>
          </a:p>
        </p:txBody>
      </p:sp>
      <p:sp>
        <p:nvSpPr>
          <p:cNvPr id="46" name="文字方塊 45"/>
          <p:cNvSpPr txBox="1"/>
          <p:nvPr/>
        </p:nvSpPr>
        <p:spPr>
          <a:xfrm>
            <a:off x="6071949" y="4620503"/>
            <a:ext cx="6506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dirty="0" smtClean="0">
                <a:solidFill>
                  <a:srgbClr val="FF0000"/>
                </a:solidFill>
              </a:rPr>
              <a:t>-1</a:t>
            </a:r>
            <a:endParaRPr lang="zh-TW" altLang="en-US" sz="2800" b="1" dirty="0">
              <a:solidFill>
                <a:srgbClr val="FF0000"/>
              </a:solidFill>
            </a:endParaRPr>
          </a:p>
        </p:txBody>
      </p:sp>
      <p:sp>
        <p:nvSpPr>
          <p:cNvPr id="47" name="文字方塊 46"/>
          <p:cNvSpPr txBox="1"/>
          <p:nvPr/>
        </p:nvSpPr>
        <p:spPr>
          <a:xfrm>
            <a:off x="4537536" y="4485323"/>
            <a:ext cx="6506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dirty="0" smtClean="0">
                <a:solidFill>
                  <a:srgbClr val="FF0000"/>
                </a:solidFill>
              </a:rPr>
              <a:t>-1</a:t>
            </a:r>
            <a:endParaRPr lang="zh-TW" altLang="en-US" sz="2800" b="1" dirty="0">
              <a:solidFill>
                <a:srgbClr val="FF0000"/>
              </a:solidFill>
            </a:endParaRPr>
          </a:p>
        </p:txBody>
      </p:sp>
      <p:sp>
        <p:nvSpPr>
          <p:cNvPr id="48" name="文字方塊 47"/>
          <p:cNvSpPr txBox="1"/>
          <p:nvPr/>
        </p:nvSpPr>
        <p:spPr>
          <a:xfrm>
            <a:off x="4018218" y="4445401"/>
            <a:ext cx="6506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dirty="0" smtClean="0">
                <a:solidFill>
                  <a:srgbClr val="FF0000"/>
                </a:solidFill>
              </a:rPr>
              <a:t>-1</a:t>
            </a:r>
            <a:endParaRPr lang="zh-TW" altLang="en-US" sz="2800" b="1" dirty="0">
              <a:solidFill>
                <a:srgbClr val="FF0000"/>
              </a:solidFill>
            </a:endParaRPr>
          </a:p>
        </p:txBody>
      </p:sp>
      <p:sp>
        <p:nvSpPr>
          <p:cNvPr id="49" name="文字方塊 48"/>
          <p:cNvSpPr txBox="1"/>
          <p:nvPr/>
        </p:nvSpPr>
        <p:spPr>
          <a:xfrm>
            <a:off x="2417699" y="4539949"/>
            <a:ext cx="6506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dirty="0" smtClean="0">
                <a:solidFill>
                  <a:srgbClr val="FF0000"/>
                </a:solidFill>
              </a:rPr>
              <a:t>-1</a:t>
            </a:r>
            <a:endParaRPr lang="zh-TW" altLang="en-US" sz="2800" b="1" dirty="0">
              <a:solidFill>
                <a:srgbClr val="FF0000"/>
              </a:solidFill>
            </a:endParaRPr>
          </a:p>
        </p:txBody>
      </p:sp>
      <p:pic>
        <p:nvPicPr>
          <p:cNvPr id="52" name="圖片 5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5001" y="4911497"/>
            <a:ext cx="657220" cy="657220"/>
          </a:xfrm>
          <a:prstGeom prst="rect">
            <a:avLst/>
          </a:prstGeom>
        </p:spPr>
      </p:pic>
      <p:pic>
        <p:nvPicPr>
          <p:cNvPr id="53" name="圖片 5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3446" y="4946624"/>
            <a:ext cx="657220" cy="657220"/>
          </a:xfrm>
          <a:prstGeom prst="rect">
            <a:avLst/>
          </a:prstGeom>
        </p:spPr>
      </p:pic>
      <p:sp>
        <p:nvSpPr>
          <p:cNvPr id="8" name="雲朵形圖說文字 7"/>
          <p:cNvSpPr/>
          <p:nvPr/>
        </p:nvSpPr>
        <p:spPr>
          <a:xfrm>
            <a:off x="1859121" y="1855263"/>
            <a:ext cx="1825997" cy="889361"/>
          </a:xfrm>
          <a:prstGeom prst="cloudCallout">
            <a:avLst>
              <a:gd name="adj1" fmla="val 49465"/>
              <a:gd name="adj2" fmla="val 125640"/>
            </a:avLst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 smtClean="0">
                <a:solidFill>
                  <a:schemeClr val="tx1"/>
                </a:solidFill>
              </a:rPr>
              <a:t>萌</a:t>
            </a:r>
            <a:r>
              <a:rPr lang="zh-TW" altLang="en-US" sz="2400" dirty="0">
                <a:solidFill>
                  <a:schemeClr val="tx1"/>
                </a:solidFill>
              </a:rPr>
              <a:t>傲</a:t>
            </a:r>
            <a:r>
              <a:rPr lang="zh-TW" altLang="en-US" sz="2400" dirty="0" smtClean="0">
                <a:solidFill>
                  <a:schemeClr val="tx1"/>
                </a:solidFill>
              </a:rPr>
              <a:t>嬌</a:t>
            </a:r>
            <a:r>
              <a:rPr lang="en-US" altLang="zh-TW" sz="2400" dirty="0" smtClean="0">
                <a:solidFill>
                  <a:schemeClr val="tx1"/>
                </a:solidFill>
              </a:rPr>
              <a:t>?</a:t>
            </a:r>
            <a:endParaRPr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9" name="雲朵形圖說文字 8"/>
          <p:cNvSpPr/>
          <p:nvPr/>
        </p:nvSpPr>
        <p:spPr>
          <a:xfrm>
            <a:off x="5371612" y="1799815"/>
            <a:ext cx="2244736" cy="866131"/>
          </a:xfrm>
          <a:prstGeom prst="cloudCallout">
            <a:avLst>
              <a:gd name="adj1" fmla="val -52582"/>
              <a:gd name="adj2" fmla="val 139049"/>
            </a:avLst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 smtClean="0">
                <a:solidFill>
                  <a:schemeClr val="tx1"/>
                </a:solidFill>
              </a:rPr>
              <a:t>萌天然呆</a:t>
            </a:r>
            <a:r>
              <a:rPr lang="en-US" altLang="zh-TW" sz="2400" dirty="0" smtClean="0">
                <a:solidFill>
                  <a:schemeClr val="tx1"/>
                </a:solidFill>
              </a:rPr>
              <a:t>?</a:t>
            </a:r>
            <a:endParaRPr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54" name="文字方塊 53"/>
          <p:cNvSpPr txBox="1"/>
          <p:nvPr/>
        </p:nvSpPr>
        <p:spPr>
          <a:xfrm>
            <a:off x="366619" y="3172461"/>
            <a:ext cx="184006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 smtClean="0"/>
              <a:t>High probability</a:t>
            </a:r>
            <a:endParaRPr lang="zh-TW" altLang="en-US" sz="2800" dirty="0"/>
          </a:p>
        </p:txBody>
      </p:sp>
      <p:pic>
        <p:nvPicPr>
          <p:cNvPr id="50" name="圖片 4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6187" y="2894501"/>
            <a:ext cx="657220" cy="657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442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7" grpId="0" animBg="1"/>
      <p:bldP spid="19" grpId="0"/>
      <p:bldP spid="42" grpId="0"/>
      <p:bldP spid="43" grpId="0"/>
      <p:bldP spid="44" grpId="0"/>
      <p:bldP spid="45" grpId="0"/>
      <p:bldP spid="46" grpId="0"/>
      <p:bldP spid="47" grpId="0"/>
      <p:bldP spid="48" grpId="0"/>
      <p:bldP spid="49" grpId="0"/>
      <p:bldP spid="8" grpId="0" animBg="1"/>
      <p:bldP spid="9" grpId="0" animBg="1"/>
      <p:bldP spid="5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3207306" y="2904472"/>
            <a:ext cx="2571857" cy="8902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49884" y="366292"/>
            <a:ext cx="7886700" cy="1325563"/>
          </a:xfrm>
        </p:spPr>
        <p:txBody>
          <a:bodyPr/>
          <a:lstStyle/>
          <a:p>
            <a:r>
              <a:rPr lang="en-US" altLang="zh-TW" dirty="0"/>
              <a:t>RBM – User Preference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007" y="5356652"/>
            <a:ext cx="1531116" cy="861253"/>
          </a:xfrm>
          <a:prstGeom prst="rect">
            <a:avLst/>
          </a:prstGeom>
        </p:spPr>
      </p:pic>
      <p:pic>
        <p:nvPicPr>
          <p:cNvPr id="5" name="Picture 2" descr="http://vignette2.wikia.nocookie.net/toarumajutsunoindex/images/c/cc/Mikotoanime.jpg/revision/latest?cb=20141226141052&amp;path-prefix=fr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6808" y="5356652"/>
            <a:ext cx="1558065" cy="878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動畫截圖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210" y="5356652"/>
            <a:ext cx="1551559" cy="878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http://cdn.mkimg.carview.co.jp/minkara/userstorage/000/013/371/576/44b2782d65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3107" y="5356652"/>
            <a:ext cx="1561317" cy="878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橢圓 9"/>
          <p:cNvSpPr/>
          <p:nvPr/>
        </p:nvSpPr>
        <p:spPr>
          <a:xfrm>
            <a:off x="1636525" y="4946624"/>
            <a:ext cx="638628" cy="63862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橢圓 10"/>
          <p:cNvSpPr/>
          <p:nvPr/>
        </p:nvSpPr>
        <p:spPr>
          <a:xfrm>
            <a:off x="3479443" y="4946624"/>
            <a:ext cx="638628" cy="63862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橢圓 11"/>
          <p:cNvSpPr/>
          <p:nvPr/>
        </p:nvSpPr>
        <p:spPr>
          <a:xfrm>
            <a:off x="3442036" y="3032356"/>
            <a:ext cx="638628" cy="63862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橢圓 12"/>
          <p:cNvSpPr/>
          <p:nvPr/>
        </p:nvSpPr>
        <p:spPr>
          <a:xfrm>
            <a:off x="5052298" y="3032356"/>
            <a:ext cx="638628" cy="63862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橢圓 13"/>
          <p:cNvSpPr/>
          <p:nvPr/>
        </p:nvSpPr>
        <p:spPr>
          <a:xfrm>
            <a:off x="5140535" y="4946624"/>
            <a:ext cx="638628" cy="63862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橢圓 16"/>
          <p:cNvSpPr/>
          <p:nvPr/>
        </p:nvSpPr>
        <p:spPr>
          <a:xfrm>
            <a:off x="6804451" y="4946624"/>
            <a:ext cx="638628" cy="63862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文字方塊 18"/>
          <p:cNvSpPr txBox="1"/>
          <p:nvPr/>
        </p:nvSpPr>
        <p:spPr>
          <a:xfrm>
            <a:off x="5824272" y="3367790"/>
            <a:ext cx="20514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 smtClean="0"/>
              <a:t>宅的內心</a:t>
            </a:r>
            <a:r>
              <a:rPr lang="zh-TW" altLang="en-US" sz="2400" dirty="0"/>
              <a:t>世界</a:t>
            </a:r>
          </a:p>
        </p:txBody>
      </p:sp>
      <p:cxnSp>
        <p:nvCxnSpPr>
          <p:cNvPr id="21" name="直線接點 20"/>
          <p:cNvCxnSpPr>
            <a:stCxn id="12" idx="4"/>
            <a:endCxn id="10" idx="0"/>
          </p:cNvCxnSpPr>
          <p:nvPr/>
        </p:nvCxnSpPr>
        <p:spPr>
          <a:xfrm flipH="1">
            <a:off x="1955839" y="3670984"/>
            <a:ext cx="1805511" cy="127564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接點 21"/>
          <p:cNvCxnSpPr>
            <a:stCxn id="12" idx="4"/>
          </p:cNvCxnSpPr>
          <p:nvPr/>
        </p:nvCxnSpPr>
        <p:spPr>
          <a:xfrm>
            <a:off x="3761350" y="3670984"/>
            <a:ext cx="49995" cy="127564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/>
          <p:cNvCxnSpPr>
            <a:endCxn id="14" idx="0"/>
          </p:cNvCxnSpPr>
          <p:nvPr/>
        </p:nvCxnSpPr>
        <p:spPr>
          <a:xfrm>
            <a:off x="3761350" y="3670984"/>
            <a:ext cx="1698499" cy="127564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接點 26"/>
          <p:cNvCxnSpPr>
            <a:stCxn id="12" idx="4"/>
            <a:endCxn id="17" idx="0"/>
          </p:cNvCxnSpPr>
          <p:nvPr/>
        </p:nvCxnSpPr>
        <p:spPr>
          <a:xfrm>
            <a:off x="3761350" y="3670984"/>
            <a:ext cx="3362415" cy="127564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接點 29"/>
          <p:cNvCxnSpPr>
            <a:endCxn id="13" idx="4"/>
          </p:cNvCxnSpPr>
          <p:nvPr/>
        </p:nvCxnSpPr>
        <p:spPr>
          <a:xfrm flipV="1">
            <a:off x="1998624" y="3670984"/>
            <a:ext cx="3372988" cy="128791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/>
          <p:cNvCxnSpPr>
            <a:stCxn id="11" idx="0"/>
          </p:cNvCxnSpPr>
          <p:nvPr/>
        </p:nvCxnSpPr>
        <p:spPr>
          <a:xfrm flipV="1">
            <a:off x="3798757" y="3670985"/>
            <a:ext cx="1615640" cy="127563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接點 34"/>
          <p:cNvCxnSpPr/>
          <p:nvPr/>
        </p:nvCxnSpPr>
        <p:spPr>
          <a:xfrm flipH="1" flipV="1">
            <a:off x="5409019" y="3670983"/>
            <a:ext cx="41834" cy="125977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接點 36"/>
          <p:cNvCxnSpPr>
            <a:stCxn id="17" idx="0"/>
          </p:cNvCxnSpPr>
          <p:nvPr/>
        </p:nvCxnSpPr>
        <p:spPr>
          <a:xfrm flipH="1" flipV="1">
            <a:off x="5422398" y="3700421"/>
            <a:ext cx="1701367" cy="124620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字方塊 41"/>
          <p:cNvSpPr txBox="1"/>
          <p:nvPr/>
        </p:nvSpPr>
        <p:spPr>
          <a:xfrm>
            <a:off x="1917037" y="4274986"/>
            <a:ext cx="406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dirty="0" smtClean="0">
                <a:solidFill>
                  <a:srgbClr val="0000FF"/>
                </a:solidFill>
              </a:rPr>
              <a:t>1</a:t>
            </a:r>
            <a:endParaRPr lang="zh-TW" altLang="en-US" sz="2800" b="1" dirty="0">
              <a:solidFill>
                <a:srgbClr val="0000FF"/>
              </a:solidFill>
            </a:endParaRPr>
          </a:p>
        </p:txBody>
      </p:sp>
      <p:sp>
        <p:nvSpPr>
          <p:cNvPr id="43" name="文字方塊 42"/>
          <p:cNvSpPr txBox="1"/>
          <p:nvPr/>
        </p:nvSpPr>
        <p:spPr>
          <a:xfrm>
            <a:off x="3442987" y="4435676"/>
            <a:ext cx="406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dirty="0" smtClean="0">
                <a:solidFill>
                  <a:srgbClr val="0000FF"/>
                </a:solidFill>
              </a:rPr>
              <a:t>1</a:t>
            </a:r>
            <a:endParaRPr lang="zh-TW" altLang="en-US" sz="2800" b="1" dirty="0">
              <a:solidFill>
                <a:srgbClr val="0000FF"/>
              </a:solidFill>
            </a:endParaRPr>
          </a:p>
        </p:txBody>
      </p:sp>
      <p:sp>
        <p:nvSpPr>
          <p:cNvPr id="44" name="文字方塊 43"/>
          <p:cNvSpPr txBox="1"/>
          <p:nvPr/>
        </p:nvSpPr>
        <p:spPr>
          <a:xfrm>
            <a:off x="5450319" y="4435676"/>
            <a:ext cx="406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dirty="0" smtClean="0">
                <a:solidFill>
                  <a:srgbClr val="0000FF"/>
                </a:solidFill>
              </a:rPr>
              <a:t>1</a:t>
            </a:r>
            <a:endParaRPr lang="zh-TW" altLang="en-US" sz="2800" b="1" dirty="0">
              <a:solidFill>
                <a:srgbClr val="0000FF"/>
              </a:solidFill>
            </a:endParaRPr>
          </a:p>
        </p:txBody>
      </p:sp>
      <p:sp>
        <p:nvSpPr>
          <p:cNvPr id="45" name="文字方塊 44"/>
          <p:cNvSpPr txBox="1"/>
          <p:nvPr/>
        </p:nvSpPr>
        <p:spPr>
          <a:xfrm>
            <a:off x="6649110" y="4210475"/>
            <a:ext cx="406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dirty="0" smtClean="0">
                <a:solidFill>
                  <a:srgbClr val="0000FF"/>
                </a:solidFill>
              </a:rPr>
              <a:t>1</a:t>
            </a:r>
            <a:endParaRPr lang="zh-TW" altLang="en-US" sz="2800" b="1" dirty="0">
              <a:solidFill>
                <a:srgbClr val="0000FF"/>
              </a:solidFill>
            </a:endParaRPr>
          </a:p>
        </p:txBody>
      </p:sp>
      <p:sp>
        <p:nvSpPr>
          <p:cNvPr id="46" name="文字方塊 45"/>
          <p:cNvSpPr txBox="1"/>
          <p:nvPr/>
        </p:nvSpPr>
        <p:spPr>
          <a:xfrm>
            <a:off x="6071949" y="4620503"/>
            <a:ext cx="6506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dirty="0" smtClean="0">
                <a:solidFill>
                  <a:srgbClr val="FF0000"/>
                </a:solidFill>
              </a:rPr>
              <a:t>-1</a:t>
            </a:r>
            <a:endParaRPr lang="zh-TW" altLang="en-US" sz="2800" b="1" dirty="0">
              <a:solidFill>
                <a:srgbClr val="FF0000"/>
              </a:solidFill>
            </a:endParaRPr>
          </a:p>
        </p:txBody>
      </p:sp>
      <p:sp>
        <p:nvSpPr>
          <p:cNvPr id="47" name="文字方塊 46"/>
          <p:cNvSpPr txBox="1"/>
          <p:nvPr/>
        </p:nvSpPr>
        <p:spPr>
          <a:xfrm>
            <a:off x="4537536" y="4485323"/>
            <a:ext cx="6506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dirty="0" smtClean="0">
                <a:solidFill>
                  <a:srgbClr val="FF0000"/>
                </a:solidFill>
              </a:rPr>
              <a:t>-1</a:t>
            </a:r>
            <a:endParaRPr lang="zh-TW" altLang="en-US" sz="2800" b="1" dirty="0">
              <a:solidFill>
                <a:srgbClr val="FF0000"/>
              </a:solidFill>
            </a:endParaRPr>
          </a:p>
        </p:txBody>
      </p:sp>
      <p:sp>
        <p:nvSpPr>
          <p:cNvPr id="48" name="文字方塊 47"/>
          <p:cNvSpPr txBox="1"/>
          <p:nvPr/>
        </p:nvSpPr>
        <p:spPr>
          <a:xfrm>
            <a:off x="4018218" y="4445401"/>
            <a:ext cx="6506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dirty="0" smtClean="0">
                <a:solidFill>
                  <a:srgbClr val="FF0000"/>
                </a:solidFill>
              </a:rPr>
              <a:t>-1</a:t>
            </a:r>
            <a:endParaRPr lang="zh-TW" altLang="en-US" sz="2800" b="1" dirty="0">
              <a:solidFill>
                <a:srgbClr val="FF0000"/>
              </a:solidFill>
            </a:endParaRPr>
          </a:p>
        </p:txBody>
      </p:sp>
      <p:sp>
        <p:nvSpPr>
          <p:cNvPr id="49" name="文字方塊 48"/>
          <p:cNvSpPr txBox="1"/>
          <p:nvPr/>
        </p:nvSpPr>
        <p:spPr>
          <a:xfrm>
            <a:off x="2417699" y="4539949"/>
            <a:ext cx="6506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dirty="0" smtClean="0">
                <a:solidFill>
                  <a:srgbClr val="FF0000"/>
                </a:solidFill>
              </a:rPr>
              <a:t>-1</a:t>
            </a:r>
            <a:endParaRPr lang="zh-TW" altLang="en-US" sz="2800" b="1" dirty="0">
              <a:solidFill>
                <a:srgbClr val="FF0000"/>
              </a:solidFill>
            </a:endParaRPr>
          </a:p>
        </p:txBody>
      </p:sp>
      <p:sp>
        <p:nvSpPr>
          <p:cNvPr id="8" name="雲朵形圖說文字 7"/>
          <p:cNvSpPr/>
          <p:nvPr/>
        </p:nvSpPr>
        <p:spPr>
          <a:xfrm>
            <a:off x="1859121" y="1855263"/>
            <a:ext cx="1825997" cy="889361"/>
          </a:xfrm>
          <a:prstGeom prst="cloudCallout">
            <a:avLst>
              <a:gd name="adj1" fmla="val 49465"/>
              <a:gd name="adj2" fmla="val 125640"/>
            </a:avLst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 smtClean="0">
                <a:solidFill>
                  <a:schemeClr val="tx1"/>
                </a:solidFill>
              </a:rPr>
              <a:t>萌</a:t>
            </a:r>
            <a:r>
              <a:rPr lang="zh-TW" altLang="en-US" sz="2400" dirty="0">
                <a:solidFill>
                  <a:schemeClr val="tx1"/>
                </a:solidFill>
              </a:rPr>
              <a:t>傲</a:t>
            </a:r>
            <a:r>
              <a:rPr lang="zh-TW" altLang="en-US" sz="2400" dirty="0" smtClean="0">
                <a:solidFill>
                  <a:schemeClr val="tx1"/>
                </a:solidFill>
              </a:rPr>
              <a:t>嬌</a:t>
            </a:r>
            <a:r>
              <a:rPr lang="en-US" altLang="zh-TW" sz="2400" dirty="0" smtClean="0">
                <a:solidFill>
                  <a:schemeClr val="tx1"/>
                </a:solidFill>
              </a:rPr>
              <a:t>?</a:t>
            </a:r>
            <a:endParaRPr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9" name="雲朵形圖說文字 8"/>
          <p:cNvSpPr/>
          <p:nvPr/>
        </p:nvSpPr>
        <p:spPr>
          <a:xfrm>
            <a:off x="5371612" y="1799815"/>
            <a:ext cx="2244736" cy="866131"/>
          </a:xfrm>
          <a:prstGeom prst="cloudCallout">
            <a:avLst>
              <a:gd name="adj1" fmla="val -52582"/>
              <a:gd name="adj2" fmla="val 139049"/>
            </a:avLst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 smtClean="0">
                <a:solidFill>
                  <a:schemeClr val="tx1"/>
                </a:solidFill>
              </a:rPr>
              <a:t>萌天然呆</a:t>
            </a:r>
            <a:r>
              <a:rPr lang="en-US" altLang="zh-TW" sz="2400" dirty="0" smtClean="0">
                <a:solidFill>
                  <a:schemeClr val="tx1"/>
                </a:solidFill>
              </a:rPr>
              <a:t>?</a:t>
            </a:r>
            <a:endParaRPr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54" name="文字方塊 53"/>
          <p:cNvSpPr txBox="1"/>
          <p:nvPr/>
        </p:nvSpPr>
        <p:spPr>
          <a:xfrm>
            <a:off x="366619" y="3172461"/>
            <a:ext cx="184006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 smtClean="0"/>
              <a:t>Low probability</a:t>
            </a:r>
            <a:endParaRPr lang="zh-TW" altLang="en-US" sz="2800" dirty="0"/>
          </a:p>
        </p:txBody>
      </p:sp>
      <p:pic>
        <p:nvPicPr>
          <p:cNvPr id="50" name="圖片 4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6187" y="2894501"/>
            <a:ext cx="657220" cy="657220"/>
          </a:xfrm>
          <a:prstGeom prst="rect">
            <a:avLst/>
          </a:prstGeom>
        </p:spPr>
      </p:pic>
      <p:pic>
        <p:nvPicPr>
          <p:cNvPr id="38" name="圖片 3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3315" y="2894501"/>
            <a:ext cx="657220" cy="657220"/>
          </a:xfrm>
          <a:prstGeom prst="rect">
            <a:avLst/>
          </a:prstGeom>
        </p:spPr>
      </p:pic>
      <p:pic>
        <p:nvPicPr>
          <p:cNvPr id="41" name="圖片 4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5001" y="4911497"/>
            <a:ext cx="657220" cy="657220"/>
          </a:xfrm>
          <a:prstGeom prst="rect">
            <a:avLst/>
          </a:prstGeom>
        </p:spPr>
      </p:pic>
      <p:pic>
        <p:nvPicPr>
          <p:cNvPr id="51" name="圖片 5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3446" y="4946624"/>
            <a:ext cx="657220" cy="657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37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54" grpId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RBM - Inference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dirty="0" smtClean="0"/>
                  <a:t>Given the parameters, compute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=1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TW" dirty="0" smtClean="0"/>
                  <a:t> is simple</a:t>
                </a: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391" t="-140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橢圓 15"/>
          <p:cNvSpPr/>
          <p:nvPr/>
        </p:nvSpPr>
        <p:spPr>
          <a:xfrm>
            <a:off x="557241" y="4877015"/>
            <a:ext cx="638628" cy="63862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橢圓 16"/>
          <p:cNvSpPr/>
          <p:nvPr/>
        </p:nvSpPr>
        <p:spPr>
          <a:xfrm>
            <a:off x="2090762" y="4877015"/>
            <a:ext cx="638628" cy="63862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橢圓 17"/>
          <p:cNvSpPr/>
          <p:nvPr/>
        </p:nvSpPr>
        <p:spPr>
          <a:xfrm>
            <a:off x="1233911" y="3383352"/>
            <a:ext cx="638628" cy="63862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橢圓 18"/>
          <p:cNvSpPr/>
          <p:nvPr/>
        </p:nvSpPr>
        <p:spPr>
          <a:xfrm>
            <a:off x="2858067" y="3383352"/>
            <a:ext cx="638628" cy="63862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橢圓 19"/>
          <p:cNvSpPr/>
          <p:nvPr/>
        </p:nvSpPr>
        <p:spPr>
          <a:xfrm>
            <a:off x="3624283" y="4877015"/>
            <a:ext cx="638628" cy="63862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1" name="直線接點 20"/>
          <p:cNvCxnSpPr>
            <a:stCxn id="18" idx="4"/>
            <a:endCxn id="20" idx="0"/>
          </p:cNvCxnSpPr>
          <p:nvPr/>
        </p:nvCxnSpPr>
        <p:spPr>
          <a:xfrm>
            <a:off x="1553225" y="4021980"/>
            <a:ext cx="2390372" cy="85503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接點 21"/>
          <p:cNvCxnSpPr>
            <a:stCxn id="18" idx="4"/>
            <a:endCxn id="17" idx="0"/>
          </p:cNvCxnSpPr>
          <p:nvPr/>
        </p:nvCxnSpPr>
        <p:spPr>
          <a:xfrm>
            <a:off x="1553225" y="4021980"/>
            <a:ext cx="856851" cy="85503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接點 22"/>
          <p:cNvCxnSpPr>
            <a:stCxn id="18" idx="4"/>
            <a:endCxn id="16" idx="0"/>
          </p:cNvCxnSpPr>
          <p:nvPr/>
        </p:nvCxnSpPr>
        <p:spPr>
          <a:xfrm flipH="1">
            <a:off x="876555" y="4021980"/>
            <a:ext cx="676670" cy="85503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/>
          <p:cNvCxnSpPr>
            <a:stCxn id="19" idx="4"/>
            <a:endCxn id="20" idx="0"/>
          </p:cNvCxnSpPr>
          <p:nvPr/>
        </p:nvCxnSpPr>
        <p:spPr>
          <a:xfrm>
            <a:off x="3177381" y="4021980"/>
            <a:ext cx="766216" cy="85503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接點 24"/>
          <p:cNvCxnSpPr>
            <a:stCxn id="19" idx="4"/>
          </p:cNvCxnSpPr>
          <p:nvPr/>
        </p:nvCxnSpPr>
        <p:spPr>
          <a:xfrm flipH="1">
            <a:off x="2415304" y="4021980"/>
            <a:ext cx="762077" cy="85503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接點 25"/>
          <p:cNvCxnSpPr>
            <a:stCxn id="19" idx="4"/>
            <a:endCxn id="16" idx="0"/>
          </p:cNvCxnSpPr>
          <p:nvPr/>
        </p:nvCxnSpPr>
        <p:spPr>
          <a:xfrm flipH="1">
            <a:off x="876555" y="4021980"/>
            <a:ext cx="2300826" cy="85503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字方塊 33"/>
              <p:cNvSpPr txBox="1"/>
              <p:nvPr/>
            </p:nvSpPr>
            <p:spPr>
              <a:xfrm>
                <a:off x="2278378" y="4984019"/>
                <a:ext cx="328295" cy="3990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4" name="文字方塊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8378" y="4984019"/>
                <a:ext cx="328295" cy="399084"/>
              </a:xfrm>
              <a:prstGeom prst="rect">
                <a:avLst/>
              </a:prstGeom>
              <a:blipFill rotWithShape="0">
                <a:blip r:embed="rId4"/>
                <a:stretch>
                  <a:fillRect l="-12963" r="-12963" b="-246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字方塊 35"/>
              <p:cNvSpPr txBox="1"/>
              <p:nvPr/>
            </p:nvSpPr>
            <p:spPr>
              <a:xfrm>
                <a:off x="1460612" y="3531953"/>
                <a:ext cx="339324" cy="3990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6" name="文字方塊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0612" y="3531953"/>
                <a:ext cx="339324" cy="399084"/>
              </a:xfrm>
              <a:prstGeom prst="rect">
                <a:avLst/>
              </a:prstGeom>
              <a:blipFill rotWithShape="0">
                <a:blip r:embed="rId5"/>
                <a:stretch>
                  <a:fillRect l="-21818" r="-14545" b="-2424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群組 3"/>
          <p:cNvGrpSpPr/>
          <p:nvPr/>
        </p:nvGrpSpPr>
        <p:grpSpPr>
          <a:xfrm>
            <a:off x="4441459" y="3571761"/>
            <a:ext cx="4233548" cy="1755472"/>
            <a:chOff x="4550570" y="3439620"/>
            <a:chExt cx="4233548" cy="175547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文字方塊 43"/>
                <p:cNvSpPr txBox="1"/>
                <p:nvPr/>
              </p:nvSpPr>
              <p:spPr>
                <a:xfrm>
                  <a:off x="4550570" y="4066512"/>
                  <a:ext cx="4233547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TW" sz="2400" dirty="0" smtClean="0"/>
                    <a:t>Given h, all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a14:m>
                  <a:r>
                    <a:rPr lang="en-US" altLang="zh-TW" sz="2400" dirty="0" smtClean="0"/>
                    <a:t> are independent </a:t>
                  </a:r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44" name="文字方塊 4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50570" y="4066512"/>
                  <a:ext cx="4233547" cy="461665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t="-10667" r="-1153" b="-3066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7" name="文字方塊 26"/>
            <p:cNvSpPr txBox="1"/>
            <p:nvPr/>
          </p:nvSpPr>
          <p:spPr>
            <a:xfrm>
              <a:off x="5267168" y="4733427"/>
              <a:ext cx="28003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 smtClean="0">
                  <a:solidFill>
                    <a:srgbClr val="0000FF"/>
                  </a:solidFill>
                </a:rPr>
                <a:t>(see the reference)</a:t>
              </a:r>
              <a:endParaRPr lang="zh-TW" altLang="en-US" sz="2400" dirty="0">
                <a:solidFill>
                  <a:srgbClr val="0000FF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文字方塊 27"/>
                <p:cNvSpPr txBox="1"/>
                <p:nvPr/>
              </p:nvSpPr>
              <p:spPr>
                <a:xfrm>
                  <a:off x="4550571" y="3439620"/>
                  <a:ext cx="4233547" cy="49141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TW" sz="2400" dirty="0" smtClean="0"/>
                    <a:t>Given x, all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a14:m>
                  <a:r>
                    <a:rPr lang="en-US" altLang="zh-TW" sz="2400" dirty="0" smtClean="0"/>
                    <a:t> are independent </a:t>
                  </a:r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28" name="文字方塊 2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50571" y="3439620"/>
                  <a:ext cx="4233547" cy="491417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t="-8642" r="-1009" b="-22222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710924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RBM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dirty="0"/>
                  <a:t>Given the parameters, compute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=1|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TW" dirty="0"/>
                  <a:t> is simple</a:t>
                </a: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391" t="-140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513954" y="2758351"/>
                <a:ext cx="163384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=1|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954" y="2758351"/>
                <a:ext cx="1633844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3731" b="-3442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8" name="群組 27"/>
          <p:cNvGrpSpPr/>
          <p:nvPr/>
        </p:nvGrpSpPr>
        <p:grpSpPr>
          <a:xfrm>
            <a:off x="2858856" y="455074"/>
            <a:ext cx="5709487" cy="1008450"/>
            <a:chOff x="2643310" y="608930"/>
            <a:chExt cx="5709487" cy="100845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文字方塊 28"/>
                <p:cNvSpPr txBox="1"/>
                <p:nvPr/>
              </p:nvSpPr>
              <p:spPr>
                <a:xfrm>
                  <a:off x="2643310" y="627494"/>
                  <a:ext cx="2378151" cy="94429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d>
                          <m:d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d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>
                              <m:sSubPr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b>
                          <m:sup/>
                          <m:e>
                            <m:sSub>
                              <m:sSubPr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29" name="文字方塊 2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43310" y="627494"/>
                  <a:ext cx="2378151" cy="944297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文字方塊 29"/>
                <p:cNvSpPr txBox="1"/>
                <p:nvPr/>
              </p:nvSpPr>
              <p:spPr>
                <a:xfrm>
                  <a:off x="5078611" y="608930"/>
                  <a:ext cx="1300549" cy="98142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>
                              <m:sSubPr>
                                <m:ctrlP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sub>
                          <m:sup/>
                          <m:e>
                            <m:sSub>
                              <m:sSubPr>
                                <m:ctrlP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nary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30" name="文字方塊 2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78611" y="608930"/>
                  <a:ext cx="1300549" cy="981423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文字方塊 30"/>
                <p:cNvSpPr txBox="1"/>
                <p:nvPr/>
              </p:nvSpPr>
              <p:spPr>
                <a:xfrm>
                  <a:off x="6436310" y="627494"/>
                  <a:ext cx="1916487" cy="98988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>
                              <m:sSubPr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sub>
                          <m:sup/>
                          <m:e>
                            <m:sSub>
                              <m:sSubPr>
                                <m:ctrlP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nary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31" name="文字方塊 3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36310" y="627494"/>
                  <a:ext cx="1916487" cy="989886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/>
              <p:cNvSpPr txBox="1"/>
              <p:nvPr/>
            </p:nvSpPr>
            <p:spPr>
              <a:xfrm>
                <a:off x="5509805" y="2541190"/>
                <a:ext cx="3198183" cy="9196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d>
                                <m:dPr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d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p>
                                <m:sSupPr>
                                  <m:ctrlPr>
                                    <a:rPr lang="en-US" altLang="zh-TW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m:rPr>
                                  <m:brk m:alnAt="7"/>
                                </m:r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  <m:d>
                                    <m:d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  <m:r>
                                        <m:rPr>
                                          <m:brk m:alnAt="7"/>
                                        </m:r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p>
                                        <m:sSupPr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p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5" name="文字方塊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9805" y="2541190"/>
                <a:ext cx="3198183" cy="919611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/>
              <p:cNvSpPr txBox="1"/>
              <p:nvPr/>
            </p:nvSpPr>
            <p:spPr>
              <a:xfrm>
                <a:off x="2147798" y="2758351"/>
                <a:ext cx="24963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=1|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9" name="文字方塊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7798" y="2758351"/>
                <a:ext cx="2496389" cy="369332"/>
              </a:xfrm>
              <a:prstGeom prst="rect">
                <a:avLst/>
              </a:prstGeom>
              <a:blipFill rotWithShape="0">
                <a:blip r:embed="rId10"/>
                <a:stretch>
                  <a:fillRect l="-732" b="-3442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字方塊 19"/>
              <p:cNvSpPr txBox="1"/>
              <p:nvPr/>
            </p:nvSpPr>
            <p:spPr>
              <a:xfrm>
                <a:off x="695175" y="3369922"/>
                <a:ext cx="5007268" cy="7791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e>
                          </m:d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e>
                          </m:d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0" name="文字方塊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175" y="3369922"/>
                <a:ext cx="5007268" cy="779188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字方塊 20"/>
              <p:cNvSpPr txBox="1"/>
              <p:nvPr/>
            </p:nvSpPr>
            <p:spPr>
              <a:xfrm>
                <a:off x="648413" y="4462192"/>
                <a:ext cx="4065985" cy="7958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d>
                                <m:dPr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e>
                              </m:d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e>
                              </m:d>
                            </m:sup>
                          </m:s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altLang="zh-TW" sz="2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</m:sup>
                          </m:sSup>
                        </m:den>
                      </m:f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1" name="文字方塊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413" y="4462192"/>
                <a:ext cx="4065985" cy="795859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1"/>
              <p:cNvSpPr txBox="1"/>
              <p:nvPr/>
            </p:nvSpPr>
            <p:spPr>
              <a:xfrm>
                <a:off x="725655" y="5571133"/>
                <a:ext cx="2524986" cy="954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nary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nary>
                            </m:sup>
                          </m:s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2" name="文字方塊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655" y="5571133"/>
                <a:ext cx="2524986" cy="954749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/>
              <p:cNvSpPr txBox="1"/>
              <p:nvPr/>
            </p:nvSpPr>
            <p:spPr>
              <a:xfrm>
                <a:off x="4809057" y="4484154"/>
                <a:ext cx="3685597" cy="830997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TW" sz="2400" dirty="0" smtClean="0"/>
                  <a:t>Only the terms related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TW" altLang="en-US" sz="2400" dirty="0" smtClean="0"/>
                  <a:t> </a:t>
                </a:r>
                <a:r>
                  <a:rPr lang="en-US" altLang="zh-TW" sz="2400" dirty="0" smtClean="0"/>
                  <a:t>are different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4" name="文字方塊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9057" y="4484154"/>
                <a:ext cx="3685597" cy="830997"/>
              </a:xfrm>
              <a:prstGeom prst="rect">
                <a:avLst/>
              </a:prstGeom>
              <a:blipFill rotWithShape="0">
                <a:blip r:embed="rId14"/>
                <a:stretch>
                  <a:fillRect l="-2645" t="-5839" b="-1532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字方塊 24"/>
              <p:cNvSpPr txBox="1"/>
              <p:nvPr/>
            </p:nvSpPr>
            <p:spPr>
              <a:xfrm>
                <a:off x="3306755" y="5650195"/>
                <a:ext cx="2908809" cy="8956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nary>
                                    <m:naryPr>
                                      <m:chr m:val="∑"/>
                                      <m:supHide m:val="on"/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sub>
                                    <m:sup/>
                                    <m:e>
                                      <m:sSub>
                                        <m:sSubPr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nary>
                                </m:e>
                              </m:d>
                            </m:sup>
                          </m:sSup>
                        </m:den>
                      </m:f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5" name="文字方塊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6755" y="5650195"/>
                <a:ext cx="2908809" cy="895694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字方塊 25"/>
              <p:cNvSpPr txBox="1"/>
              <p:nvPr/>
            </p:nvSpPr>
            <p:spPr>
              <a:xfrm>
                <a:off x="6106995" y="5590179"/>
                <a:ext cx="3006208" cy="98142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𝑠𝑖𝑔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6" name="文字方塊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6995" y="5590179"/>
                <a:ext cx="3006208" cy="981423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24933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5" grpId="0"/>
      <p:bldP spid="19" grpId="0"/>
      <p:bldP spid="20" grpId="0"/>
      <p:bldP spid="21" grpId="0"/>
      <p:bldP spid="22" grpId="0"/>
      <p:bldP spid="4" grpId="0" animBg="1"/>
      <p:bldP spid="25" grpId="0"/>
      <p:bldP spid="2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RBM - Inference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dirty="0"/>
                  <a:t>Given the parameters, compute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=1|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TW" dirty="0"/>
                  <a:t> is simple</a:t>
                </a: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391" t="-140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橢圓 3"/>
          <p:cNvSpPr/>
          <p:nvPr/>
        </p:nvSpPr>
        <p:spPr>
          <a:xfrm>
            <a:off x="406805" y="4902356"/>
            <a:ext cx="638628" cy="63862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橢圓 4"/>
          <p:cNvSpPr/>
          <p:nvPr/>
        </p:nvSpPr>
        <p:spPr>
          <a:xfrm>
            <a:off x="1940326" y="4902356"/>
            <a:ext cx="638628" cy="63862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橢圓 5"/>
          <p:cNvSpPr/>
          <p:nvPr/>
        </p:nvSpPr>
        <p:spPr>
          <a:xfrm>
            <a:off x="1023260" y="3015829"/>
            <a:ext cx="638628" cy="63862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橢圓 6"/>
          <p:cNvSpPr/>
          <p:nvPr/>
        </p:nvSpPr>
        <p:spPr>
          <a:xfrm>
            <a:off x="2647416" y="3015829"/>
            <a:ext cx="638628" cy="63862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橢圓 7"/>
          <p:cNvSpPr/>
          <p:nvPr/>
        </p:nvSpPr>
        <p:spPr>
          <a:xfrm>
            <a:off x="3473847" y="4902356"/>
            <a:ext cx="638628" cy="63862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/>
              <p:cNvSpPr txBox="1"/>
              <p:nvPr/>
            </p:nvSpPr>
            <p:spPr>
              <a:xfrm>
                <a:off x="4437941" y="3311236"/>
                <a:ext cx="16703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=1|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1" name="文字方塊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7941" y="3311236"/>
                <a:ext cx="1670329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3650" b="-3442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直線接點 11"/>
          <p:cNvCxnSpPr>
            <a:stCxn id="6" idx="4"/>
            <a:endCxn id="8" idx="0"/>
          </p:cNvCxnSpPr>
          <p:nvPr/>
        </p:nvCxnSpPr>
        <p:spPr>
          <a:xfrm>
            <a:off x="1342574" y="3654457"/>
            <a:ext cx="2450587" cy="124789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/>
          <p:cNvCxnSpPr>
            <a:stCxn id="6" idx="4"/>
            <a:endCxn id="5" idx="0"/>
          </p:cNvCxnSpPr>
          <p:nvPr/>
        </p:nvCxnSpPr>
        <p:spPr>
          <a:xfrm>
            <a:off x="1342574" y="3654457"/>
            <a:ext cx="917066" cy="124789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接點 17"/>
          <p:cNvCxnSpPr>
            <a:stCxn id="6" idx="4"/>
            <a:endCxn id="4" idx="0"/>
          </p:cNvCxnSpPr>
          <p:nvPr/>
        </p:nvCxnSpPr>
        <p:spPr>
          <a:xfrm flipH="1">
            <a:off x="726119" y="3654457"/>
            <a:ext cx="616455" cy="124789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接點 20"/>
          <p:cNvCxnSpPr>
            <a:stCxn id="7" idx="4"/>
            <a:endCxn id="8" idx="0"/>
          </p:cNvCxnSpPr>
          <p:nvPr/>
        </p:nvCxnSpPr>
        <p:spPr>
          <a:xfrm>
            <a:off x="2966730" y="3654457"/>
            <a:ext cx="826431" cy="124789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/>
          <p:cNvCxnSpPr>
            <a:stCxn id="7" idx="4"/>
            <a:endCxn id="5" idx="0"/>
          </p:cNvCxnSpPr>
          <p:nvPr/>
        </p:nvCxnSpPr>
        <p:spPr>
          <a:xfrm flipH="1">
            <a:off x="2259640" y="3654457"/>
            <a:ext cx="707090" cy="124789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/>
          <p:cNvCxnSpPr>
            <a:stCxn id="7" idx="4"/>
            <a:endCxn id="4" idx="0"/>
          </p:cNvCxnSpPr>
          <p:nvPr/>
        </p:nvCxnSpPr>
        <p:spPr>
          <a:xfrm flipH="1">
            <a:off x="726119" y="3654457"/>
            <a:ext cx="2240611" cy="124789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文字方塊 50"/>
              <p:cNvSpPr txBox="1"/>
              <p:nvPr/>
            </p:nvSpPr>
            <p:spPr>
              <a:xfrm>
                <a:off x="571046" y="5000740"/>
                <a:ext cx="3649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1" name="文字方塊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046" y="5000740"/>
                <a:ext cx="364908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11667" r="-8333"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文字方塊 51"/>
              <p:cNvSpPr txBox="1"/>
              <p:nvPr/>
            </p:nvSpPr>
            <p:spPr>
              <a:xfrm>
                <a:off x="2127942" y="5009360"/>
                <a:ext cx="3720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2" name="文字方塊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7942" y="5009360"/>
                <a:ext cx="372025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9836" r="-8197" b="-1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文字方塊 52"/>
              <p:cNvSpPr txBox="1"/>
              <p:nvPr/>
            </p:nvSpPr>
            <p:spPr>
              <a:xfrm>
                <a:off x="3654248" y="5007976"/>
                <a:ext cx="3720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3" name="文字方塊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4248" y="5007976"/>
                <a:ext cx="372025" cy="369332"/>
              </a:xfrm>
              <a:prstGeom prst="rect">
                <a:avLst/>
              </a:prstGeom>
              <a:blipFill rotWithShape="0">
                <a:blip r:embed="rId7"/>
                <a:stretch>
                  <a:fillRect l="-9836" r="-8197" b="-1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文字方塊 53"/>
              <p:cNvSpPr txBox="1"/>
              <p:nvPr/>
            </p:nvSpPr>
            <p:spPr>
              <a:xfrm>
                <a:off x="1249961" y="3164430"/>
                <a:ext cx="37593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4" name="文字方塊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9961" y="3164430"/>
                <a:ext cx="375936" cy="369332"/>
              </a:xfrm>
              <a:prstGeom prst="rect">
                <a:avLst/>
              </a:prstGeom>
              <a:blipFill rotWithShape="0">
                <a:blip r:embed="rId8"/>
                <a:stretch>
                  <a:fillRect l="-19355" r="-6452"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文字方塊 54"/>
              <p:cNvSpPr txBox="1"/>
              <p:nvPr/>
            </p:nvSpPr>
            <p:spPr>
              <a:xfrm>
                <a:off x="2831757" y="3149651"/>
                <a:ext cx="3830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5" name="文字方塊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1757" y="3149651"/>
                <a:ext cx="383054" cy="369332"/>
              </a:xfrm>
              <a:prstGeom prst="rect">
                <a:avLst/>
              </a:prstGeom>
              <a:blipFill rotWithShape="0">
                <a:blip r:embed="rId9"/>
                <a:stretch>
                  <a:fillRect l="-19355" r="-8065" b="-1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文字方塊 57"/>
          <p:cNvSpPr txBox="1"/>
          <p:nvPr/>
        </p:nvSpPr>
        <p:spPr>
          <a:xfrm>
            <a:off x="510086" y="5923749"/>
            <a:ext cx="78702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/>
              <a:t>Neural network with sigmoid function as activation function</a:t>
            </a:r>
            <a:endParaRPr lang="zh-TW" altLang="en-US" sz="2400" dirty="0"/>
          </a:p>
        </p:txBody>
      </p:sp>
      <p:sp>
        <p:nvSpPr>
          <p:cNvPr id="59" name="文字方塊 58"/>
          <p:cNvSpPr txBox="1"/>
          <p:nvPr/>
        </p:nvSpPr>
        <p:spPr>
          <a:xfrm>
            <a:off x="7987894" y="5903113"/>
            <a:ext cx="6633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/>
              <a:t>(</a:t>
            </a:r>
            <a:r>
              <a:rPr lang="zh-TW" altLang="en-US" sz="2400" dirty="0" smtClean="0"/>
              <a:t>誤</a:t>
            </a:r>
            <a:r>
              <a:rPr lang="en-US" altLang="zh-TW" sz="2400" dirty="0" smtClean="0"/>
              <a:t>)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文字方塊 59"/>
              <p:cNvSpPr txBox="1"/>
              <p:nvPr/>
            </p:nvSpPr>
            <p:spPr>
              <a:xfrm>
                <a:off x="333301" y="4263728"/>
                <a:ext cx="5516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0" name="文字方塊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301" y="4263728"/>
                <a:ext cx="551689" cy="369332"/>
              </a:xfrm>
              <a:prstGeom prst="rect">
                <a:avLst/>
              </a:prstGeom>
              <a:blipFill rotWithShape="0">
                <a:blip r:embed="rId10"/>
                <a:stretch>
                  <a:fillRect l="-7778" r="-4444"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文字方塊 60"/>
              <p:cNvSpPr txBox="1"/>
              <p:nvPr/>
            </p:nvSpPr>
            <p:spPr>
              <a:xfrm>
                <a:off x="1078424" y="4553660"/>
                <a:ext cx="55880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1" name="文字方塊 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8424" y="4553660"/>
                <a:ext cx="558807" cy="369332"/>
              </a:xfrm>
              <a:prstGeom prst="rect">
                <a:avLst/>
              </a:prstGeom>
              <a:blipFill rotWithShape="0">
                <a:blip r:embed="rId11"/>
                <a:stretch>
                  <a:fillRect l="-7609" r="-3261"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文字方塊 61"/>
              <p:cNvSpPr txBox="1"/>
              <p:nvPr/>
            </p:nvSpPr>
            <p:spPr>
              <a:xfrm>
                <a:off x="1621012" y="4531592"/>
                <a:ext cx="5516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2" name="文字方塊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1012" y="4531592"/>
                <a:ext cx="551689" cy="369332"/>
              </a:xfrm>
              <a:prstGeom prst="rect">
                <a:avLst/>
              </a:prstGeom>
              <a:blipFill rotWithShape="0">
                <a:blip r:embed="rId12"/>
                <a:stretch>
                  <a:fillRect l="-7778" r="-4444"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文字方塊 63"/>
              <p:cNvSpPr txBox="1"/>
              <p:nvPr/>
            </p:nvSpPr>
            <p:spPr>
              <a:xfrm>
                <a:off x="2343299" y="4553660"/>
                <a:ext cx="55880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4" name="文字方塊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3299" y="4553660"/>
                <a:ext cx="558807" cy="369332"/>
              </a:xfrm>
              <a:prstGeom prst="rect">
                <a:avLst/>
              </a:prstGeom>
              <a:blipFill rotWithShape="0">
                <a:blip r:embed="rId13"/>
                <a:stretch>
                  <a:fillRect l="-6522" r="-3261"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文字方塊 64"/>
              <p:cNvSpPr txBox="1"/>
              <p:nvPr/>
            </p:nvSpPr>
            <p:spPr>
              <a:xfrm>
                <a:off x="2991359" y="4566132"/>
                <a:ext cx="5516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5" name="文字方塊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1359" y="4566132"/>
                <a:ext cx="551689" cy="369332"/>
              </a:xfrm>
              <a:prstGeom prst="rect">
                <a:avLst/>
              </a:prstGeom>
              <a:blipFill rotWithShape="0">
                <a:blip r:embed="rId14"/>
                <a:stretch>
                  <a:fillRect l="-7778" r="-4444"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文字方塊 65"/>
              <p:cNvSpPr txBox="1"/>
              <p:nvPr/>
            </p:nvSpPr>
            <p:spPr>
              <a:xfrm>
                <a:off x="3573556" y="4241334"/>
                <a:ext cx="55880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23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6" name="文字方塊 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3556" y="4241334"/>
                <a:ext cx="558807" cy="369332"/>
              </a:xfrm>
              <a:prstGeom prst="rect">
                <a:avLst/>
              </a:prstGeom>
              <a:blipFill rotWithShape="0">
                <a:blip r:embed="rId15"/>
                <a:stretch>
                  <a:fillRect l="-6522" r="-3261" b="-1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文字方塊 18"/>
          <p:cNvSpPr txBox="1"/>
          <p:nvPr/>
        </p:nvSpPr>
        <p:spPr>
          <a:xfrm>
            <a:off x="4399841" y="2750023"/>
            <a:ext cx="33653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/>
              <a:t>Given x</a:t>
            </a:r>
            <a:r>
              <a:rPr lang="en-US" altLang="zh-TW" sz="2400" baseline="-25000" dirty="0" smtClean="0"/>
              <a:t>1</a:t>
            </a:r>
            <a:r>
              <a:rPr lang="en-US" altLang="zh-TW" sz="2400" dirty="0" smtClean="0"/>
              <a:t>, x</a:t>
            </a:r>
            <a:r>
              <a:rPr lang="en-US" altLang="zh-TW" sz="2400" baseline="-25000" dirty="0"/>
              <a:t>2</a:t>
            </a:r>
            <a:r>
              <a:rPr lang="en-US" altLang="zh-TW" sz="2400" dirty="0" smtClean="0"/>
              <a:t> and x</a:t>
            </a:r>
            <a:r>
              <a:rPr lang="en-US" altLang="zh-TW" sz="2400" baseline="-25000" dirty="0"/>
              <a:t>3</a:t>
            </a:r>
            <a:endParaRPr lang="zh-TW" altLang="en-US" sz="2400" baseline="-25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矩形 19"/>
              <p:cNvSpPr/>
              <p:nvPr/>
            </p:nvSpPr>
            <p:spPr>
              <a:xfrm>
                <a:off x="4342627" y="3710426"/>
                <a:ext cx="475187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TW" altLang="en-US" sz="2400" i="1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0" name="矩形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2627" y="3710426"/>
                <a:ext cx="4751878" cy="461665"/>
              </a:xfrm>
              <a:prstGeom prst="rect">
                <a:avLst/>
              </a:prstGeom>
              <a:blipFill rotWithShape="0">
                <a:blip r:embed="rId16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文字方塊 66"/>
              <p:cNvSpPr txBox="1"/>
              <p:nvPr/>
            </p:nvSpPr>
            <p:spPr>
              <a:xfrm>
                <a:off x="4424053" y="4258308"/>
                <a:ext cx="16774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=1|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7" name="文字方塊 6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4053" y="4258308"/>
                <a:ext cx="1677447" cy="369332"/>
              </a:xfrm>
              <a:prstGeom prst="rect">
                <a:avLst/>
              </a:prstGeom>
              <a:blipFill rotWithShape="0">
                <a:blip r:embed="rId17"/>
                <a:stretch>
                  <a:fillRect l="-4000" b="-3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矩形 67"/>
              <p:cNvSpPr/>
              <p:nvPr/>
            </p:nvSpPr>
            <p:spPr>
              <a:xfrm>
                <a:off x="4328739" y="4657498"/>
                <a:ext cx="476611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TW" altLang="en-US" sz="2400" i="1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23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8" name="矩形 6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8739" y="4657498"/>
                <a:ext cx="4766113" cy="461665"/>
              </a:xfrm>
              <a:prstGeom prst="rect">
                <a:avLst/>
              </a:prstGeom>
              <a:blipFill rotWithShape="0">
                <a:blip r:embed="rId18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文字方塊 68"/>
          <p:cNvSpPr txBox="1"/>
          <p:nvPr/>
        </p:nvSpPr>
        <p:spPr>
          <a:xfrm>
            <a:off x="4437941" y="5179464"/>
            <a:ext cx="33653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/>
              <a:t>Given h</a:t>
            </a:r>
            <a:r>
              <a:rPr lang="en-US" altLang="zh-TW" sz="2400" baseline="-25000" dirty="0" smtClean="0"/>
              <a:t>1</a:t>
            </a:r>
            <a:r>
              <a:rPr lang="en-US" altLang="zh-TW" sz="2400" dirty="0" smtClean="0"/>
              <a:t>, </a:t>
            </a:r>
            <a:r>
              <a:rPr lang="en-US" altLang="zh-TW" sz="2400" dirty="0"/>
              <a:t>h</a:t>
            </a:r>
            <a:r>
              <a:rPr lang="en-US" altLang="zh-TW" sz="2400" baseline="-25000" dirty="0" smtClean="0"/>
              <a:t>2</a:t>
            </a:r>
            <a:r>
              <a:rPr lang="en-US" altLang="zh-TW" sz="2400" dirty="0" smtClean="0"/>
              <a:t> ……</a:t>
            </a:r>
            <a:endParaRPr lang="zh-TW" altLang="en-US" sz="2400" baseline="-25000" dirty="0"/>
          </a:p>
        </p:txBody>
      </p:sp>
    </p:spTree>
    <p:extLst>
      <p:ext uri="{BB962C8B-B14F-4D97-AF65-F5344CB8AC3E}">
        <p14:creationId xmlns:p14="http://schemas.microsoft.com/office/powerpoint/2010/main" val="346620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58" grpId="0"/>
      <p:bldP spid="59" grpId="0"/>
      <p:bldP spid="19" grpId="0"/>
      <p:bldP spid="20" grpId="0"/>
      <p:bldP spid="67" grpId="0"/>
      <p:bldP spid="68" grpId="0"/>
      <p:bldP spid="6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/>
        </p:nvSpPr>
        <p:spPr>
          <a:xfrm>
            <a:off x="2192182" y="4255733"/>
            <a:ext cx="6018948" cy="130463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矩形 25"/>
          <p:cNvSpPr/>
          <p:nvPr/>
        </p:nvSpPr>
        <p:spPr>
          <a:xfrm>
            <a:off x="5201656" y="2188859"/>
            <a:ext cx="2051889" cy="169003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/>
          <p:cNvSpPr/>
          <p:nvPr/>
        </p:nvSpPr>
        <p:spPr>
          <a:xfrm>
            <a:off x="3071710" y="2188859"/>
            <a:ext cx="1379913" cy="169003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Semi-supervised Learning</a:t>
            </a:r>
            <a:endParaRPr lang="zh-TW" altLang="en-US" dirty="0"/>
          </a:p>
        </p:txBody>
      </p:sp>
      <p:pic>
        <p:nvPicPr>
          <p:cNvPr id="14" name="圖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3006" y="2314549"/>
            <a:ext cx="884072" cy="1150918"/>
          </a:xfrm>
          <a:prstGeom prst="rect">
            <a:avLst/>
          </a:prstGeom>
        </p:spPr>
      </p:pic>
      <p:pic>
        <p:nvPicPr>
          <p:cNvPr id="1026" name="Picture 2" descr="https://s-media-cache-ak0.pinimg.com/originals/0d/1e/96/0d1e961819031a6c8a05a62b7e8b331c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5301" y="4532926"/>
            <a:ext cx="1377289" cy="774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thenypost.files.wordpress.com/2014/01/dogs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9229" y="2354131"/>
            <a:ext cx="1608031" cy="1071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www.picturesnew.com/media/images/b1bb6faa9d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8254" y="4532926"/>
            <a:ext cx="1321914" cy="880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文字方塊 14"/>
          <p:cNvSpPr txBox="1"/>
          <p:nvPr/>
        </p:nvSpPr>
        <p:spPr>
          <a:xfrm>
            <a:off x="1111262" y="2639305"/>
            <a:ext cx="13965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smtClean="0"/>
              <a:t>Labelled data</a:t>
            </a:r>
            <a:endParaRPr lang="zh-TW" altLang="en-US" sz="2400" dirty="0"/>
          </a:p>
        </p:txBody>
      </p:sp>
      <p:sp>
        <p:nvSpPr>
          <p:cNvPr id="20" name="文字方塊 19"/>
          <p:cNvSpPr txBox="1"/>
          <p:nvPr/>
        </p:nvSpPr>
        <p:spPr>
          <a:xfrm>
            <a:off x="484843" y="4492549"/>
            <a:ext cx="17014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smtClean="0"/>
              <a:t>Unlabeled data</a:t>
            </a:r>
            <a:endParaRPr lang="zh-TW" altLang="en-US" sz="2400" dirty="0"/>
          </a:p>
        </p:txBody>
      </p:sp>
      <p:pic>
        <p:nvPicPr>
          <p:cNvPr id="1034" name="Picture 10" descr="http://d21vu35cjx7sd4.cloudfront.net/dims3/MMAH/crop/0x0%2B0%2B0/resize/645x380/quality/90/?url=http%3A%2F%2Fs3.amazonaws.com%2Fassets.prod.vetstreet.com%2Fc2%2F2a9f709eb411e0a2380050568d634f%2Ffile%2FHarrier-5-645mk062411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4970" y="4452635"/>
            <a:ext cx="879247" cy="1040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s://encrypted-tbn1.gstatic.com/images?q=tbn:ANd9GcRcwlRKAlSIaCI4W5PRYVbuBQQXifF-56bFqAjh9DMe-_3Lh8_YKw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0574" y="4452635"/>
            <a:ext cx="1336515" cy="897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文字方塊 15"/>
          <p:cNvSpPr txBox="1"/>
          <p:nvPr/>
        </p:nvSpPr>
        <p:spPr>
          <a:xfrm>
            <a:off x="3362656" y="3386195"/>
            <a:ext cx="7980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smtClean="0"/>
              <a:t>cat</a:t>
            </a:r>
            <a:endParaRPr lang="zh-TW" altLang="en-US" sz="2400" dirty="0"/>
          </a:p>
        </p:txBody>
      </p:sp>
      <p:sp>
        <p:nvSpPr>
          <p:cNvPr id="24" name="文字方塊 23"/>
          <p:cNvSpPr txBox="1"/>
          <p:nvPr/>
        </p:nvSpPr>
        <p:spPr>
          <a:xfrm>
            <a:off x="5891613" y="3385891"/>
            <a:ext cx="7980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smtClean="0"/>
              <a:t>dog</a:t>
            </a:r>
            <a:endParaRPr lang="zh-TW" altLang="en-US" sz="2400" dirty="0"/>
          </a:p>
        </p:txBody>
      </p:sp>
      <p:sp>
        <p:nvSpPr>
          <p:cNvPr id="18" name="文字方塊 17"/>
          <p:cNvSpPr txBox="1"/>
          <p:nvPr/>
        </p:nvSpPr>
        <p:spPr>
          <a:xfrm>
            <a:off x="2508332" y="5627342"/>
            <a:ext cx="53866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smtClean="0"/>
              <a:t>(Image of cats and dogs without labeling)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751538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6" grpId="0" animBg="1"/>
      <p:bldP spid="17" grpId="0" animBg="1"/>
      <p:bldP spid="15" grpId="0"/>
      <p:bldP spid="20" grpId="0"/>
      <p:bldP spid="16" grpId="0"/>
      <p:bldP spid="24" grpId="0"/>
      <p:bldP spid="1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3207306" y="2813032"/>
            <a:ext cx="2571857" cy="8902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007" y="5265212"/>
            <a:ext cx="1531116" cy="861253"/>
          </a:xfrm>
          <a:prstGeom prst="rect">
            <a:avLst/>
          </a:prstGeom>
        </p:spPr>
      </p:pic>
      <p:pic>
        <p:nvPicPr>
          <p:cNvPr id="5" name="Picture 2" descr="http://vignette2.wikia.nocookie.net/toarumajutsunoindex/images/c/cc/Mikotoanime.jpg/revision/latest?cb=20141226141052&amp;path-prefix=fr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6808" y="5265212"/>
            <a:ext cx="1558065" cy="878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動畫截圖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210" y="5265212"/>
            <a:ext cx="1551559" cy="878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http://cdn.mkimg.carview.co.jp/minkara/userstorage/000/013/371/576/44b2782d65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3107" y="5265212"/>
            <a:ext cx="1561317" cy="878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橢圓 9"/>
          <p:cNvSpPr/>
          <p:nvPr/>
        </p:nvSpPr>
        <p:spPr>
          <a:xfrm>
            <a:off x="1636525" y="4855184"/>
            <a:ext cx="638628" cy="63862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橢圓 10"/>
          <p:cNvSpPr/>
          <p:nvPr/>
        </p:nvSpPr>
        <p:spPr>
          <a:xfrm>
            <a:off x="3479443" y="4855184"/>
            <a:ext cx="638628" cy="63862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橢圓 11"/>
          <p:cNvSpPr/>
          <p:nvPr/>
        </p:nvSpPr>
        <p:spPr>
          <a:xfrm>
            <a:off x="3442036" y="2940916"/>
            <a:ext cx="638628" cy="63862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橢圓 12"/>
          <p:cNvSpPr/>
          <p:nvPr/>
        </p:nvSpPr>
        <p:spPr>
          <a:xfrm>
            <a:off x="5052298" y="2940916"/>
            <a:ext cx="638628" cy="63862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橢圓 13"/>
          <p:cNvSpPr/>
          <p:nvPr/>
        </p:nvSpPr>
        <p:spPr>
          <a:xfrm>
            <a:off x="5140535" y="4855184"/>
            <a:ext cx="638628" cy="63862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橢圓 16"/>
          <p:cNvSpPr/>
          <p:nvPr/>
        </p:nvSpPr>
        <p:spPr>
          <a:xfrm>
            <a:off x="6804451" y="4855184"/>
            <a:ext cx="638628" cy="63862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文字方塊 18"/>
          <p:cNvSpPr txBox="1"/>
          <p:nvPr/>
        </p:nvSpPr>
        <p:spPr>
          <a:xfrm>
            <a:off x="5955701" y="2973322"/>
            <a:ext cx="20514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 smtClean="0"/>
              <a:t>宅的內心</a:t>
            </a:r>
            <a:r>
              <a:rPr lang="zh-TW" altLang="en-US" sz="2400" dirty="0"/>
              <a:t>世界</a:t>
            </a:r>
          </a:p>
        </p:txBody>
      </p:sp>
      <p:cxnSp>
        <p:nvCxnSpPr>
          <p:cNvPr id="21" name="直線接點 20"/>
          <p:cNvCxnSpPr>
            <a:stCxn id="12" idx="4"/>
            <a:endCxn id="10" idx="0"/>
          </p:cNvCxnSpPr>
          <p:nvPr/>
        </p:nvCxnSpPr>
        <p:spPr>
          <a:xfrm flipH="1">
            <a:off x="1955839" y="3579544"/>
            <a:ext cx="1805511" cy="127564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接點 21"/>
          <p:cNvCxnSpPr>
            <a:stCxn id="12" idx="4"/>
          </p:cNvCxnSpPr>
          <p:nvPr/>
        </p:nvCxnSpPr>
        <p:spPr>
          <a:xfrm>
            <a:off x="3761350" y="3579544"/>
            <a:ext cx="49995" cy="127564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/>
          <p:cNvCxnSpPr>
            <a:endCxn id="14" idx="0"/>
          </p:cNvCxnSpPr>
          <p:nvPr/>
        </p:nvCxnSpPr>
        <p:spPr>
          <a:xfrm>
            <a:off x="3761350" y="3579544"/>
            <a:ext cx="1698499" cy="127564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接點 26"/>
          <p:cNvCxnSpPr>
            <a:stCxn id="12" idx="4"/>
            <a:endCxn id="17" idx="0"/>
          </p:cNvCxnSpPr>
          <p:nvPr/>
        </p:nvCxnSpPr>
        <p:spPr>
          <a:xfrm>
            <a:off x="3761350" y="3579544"/>
            <a:ext cx="3362415" cy="127564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接點 29"/>
          <p:cNvCxnSpPr>
            <a:endCxn id="13" idx="4"/>
          </p:cNvCxnSpPr>
          <p:nvPr/>
        </p:nvCxnSpPr>
        <p:spPr>
          <a:xfrm flipV="1">
            <a:off x="1998624" y="3579544"/>
            <a:ext cx="3372988" cy="128791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/>
          <p:cNvCxnSpPr>
            <a:stCxn id="11" idx="0"/>
          </p:cNvCxnSpPr>
          <p:nvPr/>
        </p:nvCxnSpPr>
        <p:spPr>
          <a:xfrm flipV="1">
            <a:off x="3798757" y="3579545"/>
            <a:ext cx="1615640" cy="127563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接點 34"/>
          <p:cNvCxnSpPr/>
          <p:nvPr/>
        </p:nvCxnSpPr>
        <p:spPr>
          <a:xfrm flipH="1" flipV="1">
            <a:off x="5409019" y="3579543"/>
            <a:ext cx="41834" cy="125977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接點 36"/>
          <p:cNvCxnSpPr>
            <a:stCxn id="17" idx="0"/>
          </p:cNvCxnSpPr>
          <p:nvPr/>
        </p:nvCxnSpPr>
        <p:spPr>
          <a:xfrm flipH="1" flipV="1">
            <a:off x="5422398" y="3608981"/>
            <a:ext cx="1701367" cy="124620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字方塊 41"/>
          <p:cNvSpPr txBox="1"/>
          <p:nvPr/>
        </p:nvSpPr>
        <p:spPr>
          <a:xfrm>
            <a:off x="1917037" y="4183546"/>
            <a:ext cx="406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dirty="0" smtClean="0">
                <a:solidFill>
                  <a:srgbClr val="0000FF"/>
                </a:solidFill>
              </a:rPr>
              <a:t>1</a:t>
            </a:r>
            <a:endParaRPr lang="zh-TW" altLang="en-US" sz="2800" b="1" dirty="0">
              <a:solidFill>
                <a:srgbClr val="0000FF"/>
              </a:solidFill>
            </a:endParaRPr>
          </a:p>
        </p:txBody>
      </p:sp>
      <p:sp>
        <p:nvSpPr>
          <p:cNvPr id="43" name="文字方塊 42"/>
          <p:cNvSpPr txBox="1"/>
          <p:nvPr/>
        </p:nvSpPr>
        <p:spPr>
          <a:xfrm>
            <a:off x="3442987" y="4344236"/>
            <a:ext cx="406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dirty="0" smtClean="0">
                <a:solidFill>
                  <a:srgbClr val="0000FF"/>
                </a:solidFill>
              </a:rPr>
              <a:t>1</a:t>
            </a:r>
            <a:endParaRPr lang="zh-TW" altLang="en-US" sz="2800" b="1" dirty="0">
              <a:solidFill>
                <a:srgbClr val="0000FF"/>
              </a:solidFill>
            </a:endParaRPr>
          </a:p>
        </p:txBody>
      </p:sp>
      <p:sp>
        <p:nvSpPr>
          <p:cNvPr id="44" name="文字方塊 43"/>
          <p:cNvSpPr txBox="1"/>
          <p:nvPr/>
        </p:nvSpPr>
        <p:spPr>
          <a:xfrm>
            <a:off x="5450319" y="4344236"/>
            <a:ext cx="406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dirty="0" smtClean="0">
                <a:solidFill>
                  <a:srgbClr val="0000FF"/>
                </a:solidFill>
              </a:rPr>
              <a:t>1</a:t>
            </a:r>
            <a:endParaRPr lang="zh-TW" altLang="en-US" sz="2800" b="1" dirty="0">
              <a:solidFill>
                <a:srgbClr val="0000FF"/>
              </a:solidFill>
            </a:endParaRPr>
          </a:p>
        </p:txBody>
      </p:sp>
      <p:sp>
        <p:nvSpPr>
          <p:cNvPr id="45" name="文字方塊 44"/>
          <p:cNvSpPr txBox="1"/>
          <p:nvPr/>
        </p:nvSpPr>
        <p:spPr>
          <a:xfrm>
            <a:off x="6649110" y="4119035"/>
            <a:ext cx="406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dirty="0" smtClean="0">
                <a:solidFill>
                  <a:srgbClr val="0000FF"/>
                </a:solidFill>
              </a:rPr>
              <a:t>1</a:t>
            </a:r>
            <a:endParaRPr lang="zh-TW" altLang="en-US" sz="2800" b="1" dirty="0">
              <a:solidFill>
                <a:srgbClr val="0000FF"/>
              </a:solidFill>
            </a:endParaRPr>
          </a:p>
        </p:txBody>
      </p:sp>
      <p:sp>
        <p:nvSpPr>
          <p:cNvPr id="46" name="文字方塊 45"/>
          <p:cNvSpPr txBox="1"/>
          <p:nvPr/>
        </p:nvSpPr>
        <p:spPr>
          <a:xfrm>
            <a:off x="6071949" y="4529063"/>
            <a:ext cx="6506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dirty="0" smtClean="0">
                <a:solidFill>
                  <a:srgbClr val="FF0000"/>
                </a:solidFill>
              </a:rPr>
              <a:t>-1</a:t>
            </a:r>
            <a:endParaRPr lang="zh-TW" altLang="en-US" sz="2800" b="1" dirty="0">
              <a:solidFill>
                <a:srgbClr val="FF0000"/>
              </a:solidFill>
            </a:endParaRPr>
          </a:p>
        </p:txBody>
      </p:sp>
      <p:sp>
        <p:nvSpPr>
          <p:cNvPr id="47" name="文字方塊 46"/>
          <p:cNvSpPr txBox="1"/>
          <p:nvPr/>
        </p:nvSpPr>
        <p:spPr>
          <a:xfrm>
            <a:off x="4537536" y="4393883"/>
            <a:ext cx="6506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dirty="0" smtClean="0">
                <a:solidFill>
                  <a:srgbClr val="FF0000"/>
                </a:solidFill>
              </a:rPr>
              <a:t>-1</a:t>
            </a:r>
            <a:endParaRPr lang="zh-TW" altLang="en-US" sz="2800" b="1" dirty="0">
              <a:solidFill>
                <a:srgbClr val="FF0000"/>
              </a:solidFill>
            </a:endParaRPr>
          </a:p>
        </p:txBody>
      </p:sp>
      <p:sp>
        <p:nvSpPr>
          <p:cNvPr id="48" name="文字方塊 47"/>
          <p:cNvSpPr txBox="1"/>
          <p:nvPr/>
        </p:nvSpPr>
        <p:spPr>
          <a:xfrm>
            <a:off x="4018218" y="4353961"/>
            <a:ext cx="6506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dirty="0" smtClean="0">
                <a:solidFill>
                  <a:srgbClr val="FF0000"/>
                </a:solidFill>
              </a:rPr>
              <a:t>-1</a:t>
            </a:r>
            <a:endParaRPr lang="zh-TW" altLang="en-US" sz="2800" b="1" dirty="0">
              <a:solidFill>
                <a:srgbClr val="FF0000"/>
              </a:solidFill>
            </a:endParaRPr>
          </a:p>
        </p:txBody>
      </p:sp>
      <p:sp>
        <p:nvSpPr>
          <p:cNvPr id="49" name="文字方塊 48"/>
          <p:cNvSpPr txBox="1"/>
          <p:nvPr/>
        </p:nvSpPr>
        <p:spPr>
          <a:xfrm>
            <a:off x="2417699" y="4448509"/>
            <a:ext cx="6506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dirty="0" smtClean="0">
                <a:solidFill>
                  <a:srgbClr val="FF0000"/>
                </a:solidFill>
              </a:rPr>
              <a:t>-1</a:t>
            </a:r>
            <a:endParaRPr lang="zh-TW" altLang="en-US" sz="2800" b="1" dirty="0">
              <a:solidFill>
                <a:srgbClr val="FF0000"/>
              </a:solidFill>
            </a:endParaRPr>
          </a:p>
        </p:txBody>
      </p:sp>
      <p:pic>
        <p:nvPicPr>
          <p:cNvPr id="52" name="圖片 5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4463" y="4843250"/>
            <a:ext cx="657220" cy="657220"/>
          </a:xfrm>
          <a:prstGeom prst="rect">
            <a:avLst/>
          </a:prstGeom>
        </p:spPr>
      </p:pic>
      <p:pic>
        <p:nvPicPr>
          <p:cNvPr id="53" name="圖片 5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1243" y="4843250"/>
            <a:ext cx="657220" cy="657220"/>
          </a:xfrm>
          <a:prstGeom prst="rect">
            <a:avLst/>
          </a:prstGeom>
        </p:spPr>
      </p:pic>
      <p:sp>
        <p:nvSpPr>
          <p:cNvPr id="38" name="雲朵形圖說文字 37"/>
          <p:cNvSpPr/>
          <p:nvPr/>
        </p:nvSpPr>
        <p:spPr>
          <a:xfrm>
            <a:off x="2529037" y="1893175"/>
            <a:ext cx="1825997" cy="889361"/>
          </a:xfrm>
          <a:prstGeom prst="cloudCallout">
            <a:avLst>
              <a:gd name="adj1" fmla="val 13576"/>
              <a:gd name="adj2" fmla="val 86227"/>
            </a:avLst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 smtClean="0">
                <a:solidFill>
                  <a:schemeClr val="tx1"/>
                </a:solidFill>
              </a:rPr>
              <a:t>萌傲嬌</a:t>
            </a:r>
            <a:r>
              <a:rPr lang="en-US" altLang="zh-TW" sz="2400" dirty="0" smtClean="0">
                <a:solidFill>
                  <a:schemeClr val="tx1"/>
                </a:solidFill>
              </a:rPr>
              <a:t>?</a:t>
            </a:r>
            <a:endParaRPr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39" name="雲朵形圖說文字 38"/>
          <p:cNvSpPr/>
          <p:nvPr/>
        </p:nvSpPr>
        <p:spPr>
          <a:xfrm>
            <a:off x="4833333" y="1809477"/>
            <a:ext cx="2244736" cy="889361"/>
          </a:xfrm>
          <a:prstGeom prst="cloudCallout">
            <a:avLst>
              <a:gd name="adj1" fmla="val -23219"/>
              <a:gd name="adj2" fmla="val 88028"/>
            </a:avLst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 smtClean="0">
                <a:solidFill>
                  <a:schemeClr val="tx1"/>
                </a:solidFill>
              </a:rPr>
              <a:t>萌天然呆</a:t>
            </a:r>
            <a:r>
              <a:rPr lang="en-US" altLang="zh-TW" sz="2400" dirty="0" smtClean="0">
                <a:solidFill>
                  <a:schemeClr val="tx1"/>
                </a:solidFill>
              </a:rPr>
              <a:t>?</a:t>
            </a:r>
            <a:endParaRPr lang="zh-TW" altLang="en-US" sz="24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/>
              <p:cNvSpPr txBox="1"/>
              <p:nvPr/>
            </p:nvSpPr>
            <p:spPr>
              <a:xfrm>
                <a:off x="479981" y="714148"/>
                <a:ext cx="3894912" cy="6580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sz="2800" i="1" smtClean="0">
                        <a:latin typeface="Cambria Math" panose="02040503050406030204" pitchFamily="18" charset="0"/>
                      </a:rPr>
                      <m:t>P</m:t>
                    </m:r>
                  </m:oMath>
                </a14:m>
                <a:r>
                  <a:rPr lang="en-US" altLang="zh-TW" sz="2800" dirty="0" smtClean="0"/>
                  <a:t>(</a:t>
                </a:r>
                <a:r>
                  <a:rPr lang="zh-TW" altLang="en-US" sz="2800" dirty="0"/>
                  <a:t>萌傲</a:t>
                </a:r>
                <a:r>
                  <a:rPr lang="zh-TW" altLang="en-US" sz="2800" dirty="0" smtClean="0"/>
                  <a:t>嬌</a:t>
                </a:r>
                <a:r>
                  <a:rPr lang="en-US" altLang="zh-TW" sz="2800" dirty="0" smtClean="0"/>
                  <a:t>=1|x)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2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𝑒𝑥𝑝</m:t>
                        </m:r>
                        <m:d>
                          <m:dPr>
                            <m:ctrlP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−2</m:t>
                            </m:r>
                          </m:e>
                        </m:d>
                      </m:den>
                    </m:f>
                  </m:oMath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3" name="文字方塊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981" y="714148"/>
                <a:ext cx="3894912" cy="658001"/>
              </a:xfrm>
              <a:prstGeom prst="rect">
                <a:avLst/>
              </a:prstGeom>
              <a:blipFill rotWithShape="0">
                <a:blip r:embed="rId7"/>
                <a:stretch>
                  <a:fillRect l="-469" t="-3704" b="-1296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字方塊 40"/>
              <p:cNvSpPr txBox="1"/>
              <p:nvPr/>
            </p:nvSpPr>
            <p:spPr>
              <a:xfrm>
                <a:off x="4772837" y="705250"/>
                <a:ext cx="4063228" cy="6580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sz="2800" i="1" smtClean="0">
                        <a:latin typeface="Cambria Math" panose="02040503050406030204" pitchFamily="18" charset="0"/>
                      </a:rPr>
                      <m:t>P</m:t>
                    </m:r>
                  </m:oMath>
                </a14:m>
                <a:r>
                  <a:rPr lang="en-US" altLang="zh-TW" sz="2800" dirty="0" smtClean="0"/>
                  <a:t>(</a:t>
                </a:r>
                <a:r>
                  <a:rPr lang="zh-TW" altLang="en-US" sz="2800" dirty="0" smtClean="0"/>
                  <a:t>萌</a:t>
                </a:r>
                <a:r>
                  <a:rPr lang="zh-TW" altLang="en-US" sz="2800" dirty="0"/>
                  <a:t>天然呆</a:t>
                </a:r>
                <a:r>
                  <a:rPr lang="en-US" altLang="zh-TW" sz="2800" dirty="0" smtClean="0"/>
                  <a:t>=1|x)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2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𝑒𝑥𝑝</m:t>
                        </m:r>
                        <m:d>
                          <m:dPr>
                            <m:ctrlP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den>
                    </m:f>
                  </m:oMath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41" name="文字方塊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2837" y="705250"/>
                <a:ext cx="4063228" cy="658001"/>
              </a:xfrm>
              <a:prstGeom prst="rect">
                <a:avLst/>
              </a:prstGeom>
              <a:blipFill rotWithShape="0">
                <a:blip r:embed="rId8"/>
                <a:stretch>
                  <a:fillRect l="-450" t="-3704" b="-1203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字方塊 8"/>
          <p:cNvSpPr txBox="1"/>
          <p:nvPr/>
        </p:nvSpPr>
        <p:spPr>
          <a:xfrm>
            <a:off x="1778333" y="4936787"/>
            <a:ext cx="4086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 smtClean="0"/>
              <a:t>1</a:t>
            </a:r>
            <a:endParaRPr lang="zh-TW" altLang="en-US" sz="2800" b="1" dirty="0"/>
          </a:p>
        </p:txBody>
      </p:sp>
      <p:sp>
        <p:nvSpPr>
          <p:cNvPr id="50" name="文字方塊 49"/>
          <p:cNvSpPr txBox="1"/>
          <p:nvPr/>
        </p:nvSpPr>
        <p:spPr>
          <a:xfrm>
            <a:off x="3633977" y="4917103"/>
            <a:ext cx="4086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 smtClean="0"/>
              <a:t>1</a:t>
            </a:r>
            <a:endParaRPr lang="zh-TW" altLang="en-US" sz="2800" b="1" dirty="0"/>
          </a:p>
        </p:txBody>
      </p:sp>
      <p:sp>
        <p:nvSpPr>
          <p:cNvPr id="55" name="文字方塊 54"/>
          <p:cNvSpPr txBox="1"/>
          <p:nvPr/>
        </p:nvSpPr>
        <p:spPr>
          <a:xfrm>
            <a:off x="5297595" y="4953954"/>
            <a:ext cx="4086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 smtClean="0"/>
              <a:t>0</a:t>
            </a:r>
            <a:endParaRPr lang="zh-TW" altLang="en-US" sz="2800" b="1" dirty="0"/>
          </a:p>
        </p:txBody>
      </p:sp>
      <p:sp>
        <p:nvSpPr>
          <p:cNvPr id="56" name="文字方塊 55"/>
          <p:cNvSpPr txBox="1"/>
          <p:nvPr/>
        </p:nvSpPr>
        <p:spPr>
          <a:xfrm>
            <a:off x="6979608" y="4932323"/>
            <a:ext cx="4086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 smtClean="0"/>
              <a:t>0</a:t>
            </a:r>
            <a:endParaRPr lang="zh-TW" altLang="en-US" sz="2800" b="1" dirty="0"/>
          </a:p>
        </p:txBody>
      </p:sp>
      <p:cxnSp>
        <p:nvCxnSpPr>
          <p:cNvPr id="16" name="直線單箭頭接點 15"/>
          <p:cNvCxnSpPr>
            <a:endCxn id="3" idx="2"/>
          </p:cNvCxnSpPr>
          <p:nvPr/>
        </p:nvCxnSpPr>
        <p:spPr>
          <a:xfrm flipH="1" flipV="1">
            <a:off x="2427437" y="1372149"/>
            <a:ext cx="1014598" cy="68882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單箭頭接點 56"/>
          <p:cNvCxnSpPr/>
          <p:nvPr/>
        </p:nvCxnSpPr>
        <p:spPr>
          <a:xfrm flipV="1">
            <a:off x="6155133" y="1327823"/>
            <a:ext cx="922936" cy="66168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262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1" grpId="0"/>
      <p:bldP spid="9" grpId="0"/>
      <p:bldP spid="50" grpId="0"/>
      <p:bldP spid="55" grpId="0"/>
      <p:bldP spid="5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RBM – Training without Labeling?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789" y="1414924"/>
            <a:ext cx="1531116" cy="861253"/>
          </a:xfrm>
          <a:prstGeom prst="rect">
            <a:avLst/>
          </a:prstGeom>
        </p:spPr>
      </p:pic>
      <p:pic>
        <p:nvPicPr>
          <p:cNvPr id="5" name="Picture 2" descr="http://vignette2.wikia.nocookie.net/toarumajutsunoindex/images/c/cc/Mikotoanime.jpg/revision/latest?cb=20141226141052&amp;path-prefix=fr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590" y="1414924"/>
            <a:ext cx="1558065" cy="878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動畫截圖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9952" y="1414924"/>
            <a:ext cx="1551559" cy="878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http://cdn.mkimg.carview.co.jp/minkara/userstorage/000/013/371/576/44b2782d65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9726" y="1433462"/>
            <a:ext cx="1561317" cy="878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33703" y="2379392"/>
            <a:ext cx="720000" cy="677088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44978" y="2403795"/>
            <a:ext cx="720000" cy="677088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65946" y="3161571"/>
            <a:ext cx="720000" cy="677088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21939" y="3161571"/>
            <a:ext cx="720000" cy="677088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11329" y="4080492"/>
            <a:ext cx="720000" cy="677088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44978" y="4080492"/>
            <a:ext cx="720000" cy="677088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65946" y="4080492"/>
            <a:ext cx="720000" cy="677088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10791" y="4080492"/>
            <a:ext cx="720000" cy="677088"/>
          </a:xfrm>
          <a:prstGeom prst="rect">
            <a:avLst/>
          </a:prstGeom>
        </p:spPr>
      </p:pic>
      <p:cxnSp>
        <p:nvCxnSpPr>
          <p:cNvPr id="19" name="直線接點 18"/>
          <p:cNvCxnSpPr/>
          <p:nvPr/>
        </p:nvCxnSpPr>
        <p:spPr>
          <a:xfrm>
            <a:off x="520644" y="3138937"/>
            <a:ext cx="768785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/>
          <p:cNvCxnSpPr/>
          <p:nvPr/>
        </p:nvCxnSpPr>
        <p:spPr>
          <a:xfrm>
            <a:off x="551123" y="3960433"/>
            <a:ext cx="768785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接點 20"/>
          <p:cNvCxnSpPr/>
          <p:nvPr/>
        </p:nvCxnSpPr>
        <p:spPr>
          <a:xfrm>
            <a:off x="3055985" y="1414924"/>
            <a:ext cx="0" cy="334265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接點 21"/>
          <p:cNvCxnSpPr/>
          <p:nvPr/>
        </p:nvCxnSpPr>
        <p:spPr>
          <a:xfrm>
            <a:off x="4852802" y="1274125"/>
            <a:ext cx="0" cy="348345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接點 22"/>
          <p:cNvCxnSpPr/>
          <p:nvPr/>
        </p:nvCxnSpPr>
        <p:spPr>
          <a:xfrm>
            <a:off x="6569849" y="1274125"/>
            <a:ext cx="0" cy="348345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矩形 23"/>
              <p:cNvSpPr/>
              <p:nvPr/>
            </p:nvSpPr>
            <p:spPr>
              <a:xfrm>
                <a:off x="551123" y="2480729"/>
                <a:ext cx="63632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TW" altLang="en-US" sz="2800" dirty="0"/>
              </a:p>
            </p:txBody>
          </p:sp>
        </mc:Choice>
        <mc:Fallback>
          <p:sp>
            <p:nvSpPr>
              <p:cNvPr id="24" name="矩形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123" y="2480729"/>
                <a:ext cx="636328" cy="523220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矩形 24"/>
              <p:cNvSpPr/>
              <p:nvPr/>
            </p:nvSpPr>
            <p:spPr>
              <a:xfrm>
                <a:off x="541908" y="3315439"/>
                <a:ext cx="64402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2800" dirty="0"/>
              </a:p>
            </p:txBody>
          </p:sp>
        </mc:Choice>
        <mc:Fallback>
          <p:sp>
            <p:nvSpPr>
              <p:cNvPr id="25" name="矩形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908" y="3315439"/>
                <a:ext cx="644022" cy="523220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矩形 25"/>
              <p:cNvSpPr/>
              <p:nvPr/>
            </p:nvSpPr>
            <p:spPr>
              <a:xfrm>
                <a:off x="554164" y="4198067"/>
                <a:ext cx="64402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zh-TW" altLang="en-US" sz="2800" dirty="0"/>
              </a:p>
            </p:txBody>
          </p:sp>
        </mc:Choice>
        <mc:Fallback>
          <p:sp>
            <p:nvSpPr>
              <p:cNvPr id="26" name="矩形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164" y="4198067"/>
                <a:ext cx="644022" cy="523220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文字方塊 29"/>
              <p:cNvSpPr txBox="1"/>
              <p:nvPr/>
            </p:nvSpPr>
            <p:spPr>
              <a:xfrm>
                <a:off x="3082063" y="5951448"/>
                <a:ext cx="124534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zh-TW" sz="2400" dirty="0"/>
                  <a:t>m</a:t>
                </a:r>
                <a:r>
                  <a:rPr lang="en-US" altLang="zh-TW" sz="2400" dirty="0" smtClean="0"/>
                  <a:t>aximize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30" name="文字方塊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2063" y="5951448"/>
                <a:ext cx="1245341" cy="369332"/>
              </a:xfrm>
              <a:prstGeom prst="rect">
                <a:avLst/>
              </a:prstGeom>
              <a:blipFill rotWithShape="0">
                <a:blip r:embed="rId10"/>
                <a:stretch>
                  <a:fillRect l="-15196" t="-24590" r="-8824" b="-4918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" name="文字方塊 30"/>
              <p:cNvSpPr txBox="1"/>
              <p:nvPr/>
            </p:nvSpPr>
            <p:spPr>
              <a:xfrm>
                <a:off x="4410055" y="5617863"/>
                <a:ext cx="1357102" cy="10365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∏"/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p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p>
                              </m:sSup>
                            </m:e>
                          </m:d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31" name="文字方塊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0055" y="5617863"/>
                <a:ext cx="1357102" cy="1036502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文字方塊 31"/>
          <p:cNvSpPr txBox="1"/>
          <p:nvPr/>
        </p:nvSpPr>
        <p:spPr>
          <a:xfrm>
            <a:off x="6259915" y="5351283"/>
            <a:ext cx="24217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>
                <a:solidFill>
                  <a:srgbClr val="0000FF"/>
                </a:solidFill>
              </a:rPr>
              <a:t>Maximizing the likelihood </a:t>
            </a:r>
            <a:r>
              <a:rPr lang="en-US" altLang="zh-TW" sz="2400" dirty="0" smtClean="0">
                <a:solidFill>
                  <a:srgbClr val="0000FF"/>
                </a:solidFill>
              </a:rPr>
              <a:t>of observed </a:t>
            </a:r>
            <a:r>
              <a:rPr lang="en-US" altLang="zh-TW" sz="2400" dirty="0" smtClean="0">
                <a:solidFill>
                  <a:srgbClr val="0000FF"/>
                </a:solidFill>
              </a:rPr>
              <a:t>data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33" name="文字方塊 32"/>
          <p:cNvSpPr txBox="1"/>
          <p:nvPr/>
        </p:nvSpPr>
        <p:spPr>
          <a:xfrm>
            <a:off x="482114" y="5372740"/>
            <a:ext cx="38935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/>
              <a:t>Find the parameters which </a:t>
            </a:r>
            <a:endParaRPr lang="zh-TW" altLang="en-US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4" name="矩形 33"/>
              <p:cNvSpPr/>
              <p:nvPr/>
            </p:nvSpPr>
            <p:spPr>
              <a:xfrm>
                <a:off x="465172" y="4933591"/>
                <a:ext cx="362163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TW" sz="2400" dirty="0" smtClean="0"/>
                  <a:t>Training data: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p>
                        </m:sSup>
                      </m:e>
                    </m:d>
                  </m:oMath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34" name="矩形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172" y="4933591"/>
                <a:ext cx="3621632" cy="461665"/>
              </a:xfrm>
              <a:prstGeom prst="rect">
                <a:avLst/>
              </a:prstGeom>
              <a:blipFill rotWithShape="0">
                <a:blip r:embed="rId12"/>
                <a:stretch>
                  <a:fillRect l="-2525" t="-10526" b="-289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53397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6" grpId="0"/>
      <p:bldP spid="30" grpId="0"/>
      <p:bldP spid="31" grpId="0"/>
      <p:bldP spid="32" grpId="0"/>
      <p:bldP spid="33" grpId="0"/>
      <p:bldP spid="34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RBM – Training without Labeling?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Maximizing </a:t>
            </a:r>
            <a:r>
              <a:rPr lang="en-US" altLang="zh-TW" dirty="0" smtClean="0"/>
              <a:t>P(x)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/>
              <p:cNvSpPr txBox="1"/>
              <p:nvPr/>
            </p:nvSpPr>
            <p:spPr>
              <a:xfrm>
                <a:off x="790993" y="2661718"/>
                <a:ext cx="2645083" cy="9086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′′</m:t>
                              </m:r>
                            </m:sup>
                          </m:sSup>
                        </m:sub>
                        <m:sup/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′′</m:t>
                                  </m:r>
                                </m:sup>
                              </m:sSup>
                            </m:e>
                          </m:d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" name="文字方塊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993" y="2661718"/>
                <a:ext cx="2645083" cy="90864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/>
              <p:cNvSpPr txBox="1"/>
              <p:nvPr/>
            </p:nvSpPr>
            <p:spPr>
              <a:xfrm>
                <a:off x="3436076" y="2595193"/>
                <a:ext cx="2654893" cy="9971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′′</m:t>
                              </m:r>
                            </m:sup>
                          </m:sSup>
                        </m:sub>
                        <m:sup/>
                        <m:e>
                          <m:f>
                            <m:f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  <m:d>
                                    <m:d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p>
                                        <m:sSupPr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p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′′</m:t>
                                          </m:r>
                                        </m:sup>
                                      </m:sSup>
                                    </m:e>
                                  </m:d>
                                </m:sup>
                              </m:sSup>
                            </m:num>
                            <m:den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sSup>
                                    <m:sSupPr>
                                      <m:ctrlP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p>
                                      <m: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sub>
                                <m:sup/>
                                <m:e>
                                  <m:sSup>
                                    <m:sSup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  <m:d>
                                        <m:dPr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p>
                                            <m:sSupPr>
                                              <m:ctrlPr>
                                                <a:rPr lang="en-US" altLang="zh-TW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altLang="zh-TW" sz="24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altLang="zh-TW" sz="2400" i="1">
                                                  <a:latin typeface="Cambria Math" panose="02040503050406030204" pitchFamily="18" charset="0"/>
                                                </a:rPr>
                                                <m:t>′</m:t>
                                              </m:r>
                                            </m:sup>
                                          </m:sSup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US" altLang="zh-TW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altLang="zh-TW" sz="2400" i="1">
                                                  <a:latin typeface="Cambria Math" panose="02040503050406030204" pitchFamily="18" charset="0"/>
                                                </a:rPr>
                                                <m:t>h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altLang="zh-TW" sz="2400" i="1">
                                                  <a:latin typeface="Cambria Math" panose="02040503050406030204" pitchFamily="18" charset="0"/>
                                                </a:rPr>
                                                <m:t>′</m:t>
                                              </m:r>
                                            </m:sup>
                                          </m:sSup>
                                        </m:e>
                                      </m:d>
                                    </m:sup>
                                  </m:sSup>
                                </m:e>
                              </m:nary>
                            </m:den>
                          </m:f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6076" y="2595193"/>
                <a:ext cx="2654893" cy="997196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6158043" y="2574270"/>
                <a:ext cx="2464969" cy="9512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′′</m:t>
                                  </m:r>
                                </m:sup>
                              </m:sSup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  <m:d>
                                    <m:d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p>
                                        <m:sSupPr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p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′′</m:t>
                                          </m:r>
                                        </m:sup>
                                      </m:sSup>
                                    </m:e>
                                  </m:d>
                                </m:sup>
                              </m:sSup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  <m:sup/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sSup>
                                    <m:sSup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p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sub>
                                <m:sup/>
                                <m:e>
                                  <m:sSup>
                                    <m:sSup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  <m:d>
                                        <m:dPr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p>
                                            <m:sSupPr>
                                              <m:ctrlPr>
                                                <a:rPr lang="en-US" altLang="zh-TW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altLang="zh-TW" sz="24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altLang="zh-TW" sz="2400" i="1">
                                                  <a:latin typeface="Cambria Math" panose="02040503050406030204" pitchFamily="18" charset="0"/>
                                                </a:rPr>
                                                <m:t>′</m:t>
                                              </m:r>
                                            </m:sup>
                                          </m:sSup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US" altLang="zh-TW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altLang="zh-TW" sz="2400" i="1">
                                                  <a:latin typeface="Cambria Math" panose="02040503050406030204" pitchFamily="18" charset="0"/>
                                                </a:rPr>
                                                <m:t>h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altLang="zh-TW" sz="2400" i="1">
                                                  <a:latin typeface="Cambria Math" panose="02040503050406030204" pitchFamily="18" charset="0"/>
                                                </a:rPr>
                                                <m:t>′</m:t>
                                              </m:r>
                                            </m:sup>
                                          </m:sSup>
                                        </m:e>
                                      </m:d>
                                    </m:sup>
                                  </m:sSup>
                                </m:e>
                              </m:nary>
                            </m:e>
                          </m:nary>
                        </m:den>
                      </m:f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8043" y="2574270"/>
                <a:ext cx="2464969" cy="95122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726295" y="3881476"/>
                <a:ext cx="2774477" cy="100098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′′</m:t>
                              </m:r>
                            </m:sup>
                          </m:sSup>
                        </m:sub>
                        <m:sup/>
                        <m:e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p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′′</m:t>
                                      </m:r>
                                    </m:sup>
                                  </m:sSup>
                                </m:e>
                              </m:d>
                            </m:sup>
                          </m:sSup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295" y="3881476"/>
                <a:ext cx="2774477" cy="100098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4384116" y="3904610"/>
                <a:ext cx="2333459" cy="8144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  <m:d>
                            <m:d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  <m:sup/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nary>
                        </m:den>
                      </m:f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4116" y="3904610"/>
                <a:ext cx="2333459" cy="814454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697080" y="4939973"/>
                <a:ext cx="8161465" cy="12813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𝑒𝑥𝑝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sSub>
                                    <m:sSubPr>
                                      <m:ctrlP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b>
                                <m:sup/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𝑙𝑜𝑔</m:t>
                                  </m:r>
                                  <m:d>
                                    <m:dPr>
                                      <m:ctrlP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  <m:t>1+</m:t>
                                      </m:r>
                                      <m: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  <m:t>𝑒𝑥𝑝</m:t>
                                      </m:r>
                                      <m:d>
                                        <m:dPr>
                                          <m:ctrlPr>
                                            <a:rPr lang="en-US" altLang="zh-TW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TW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TW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𝑏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TW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zh-TW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nary>
                                            <m:naryPr>
                                              <m:chr m:val="∑"/>
                                              <m:supHide m:val="on"/>
                                              <m:ctrlPr>
                                                <a:rPr lang="en-US" altLang="zh-TW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naryPr>
                                            <m:sub>
                                              <m:sSub>
                                                <m:sSubPr>
                                                  <m:ctrlPr>
                                                    <a:rPr lang="en-US" altLang="zh-TW" sz="2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zh-TW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zh-TW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𝑗</m:t>
                                                  </m:r>
                                                </m:sub>
                                              </m:sSub>
                                            </m:sub>
                                            <m:sup/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altLang="zh-TW" sz="2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zh-TW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𝑤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zh-TW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  <m:r>
                                                    <a:rPr lang="en-US" altLang="zh-TW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𝑗</m:t>
                                                  </m:r>
                                                </m:sub>
                                              </m:sSub>
                                              <m:sSub>
                                                <m:sSubPr>
                                                  <m:ctrlPr>
                                                    <a:rPr lang="en-US" altLang="zh-TW" sz="2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zh-TW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zh-TW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𝑗</m:t>
                                                  </m:r>
                                                </m:sub>
                                              </m:sSub>
                                            </m:e>
                                          </m:nary>
                                        </m:e>
                                      </m:d>
                                    </m:e>
                                  </m:d>
                                </m:e>
                              </m:nary>
                            </m:e>
                          </m:nary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080" y="4939973"/>
                <a:ext cx="8161465" cy="1281376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字方塊 7"/>
          <p:cNvSpPr txBox="1"/>
          <p:nvPr/>
        </p:nvSpPr>
        <p:spPr>
          <a:xfrm>
            <a:off x="6488723" y="6167186"/>
            <a:ext cx="2800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>
                <a:solidFill>
                  <a:srgbClr val="0000FF"/>
                </a:solidFill>
              </a:rPr>
              <a:t>(see the reference)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11" name="向右箭號 10"/>
          <p:cNvSpPr/>
          <p:nvPr/>
        </p:nvSpPr>
        <p:spPr>
          <a:xfrm>
            <a:off x="3575338" y="4060612"/>
            <a:ext cx="637616" cy="51990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44420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10" grpId="0"/>
      <p:bldP spid="9" grpId="0"/>
      <p:bldP spid="8" grpId="0"/>
      <p:bldP spid="11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RBM – Training without Labeling?</a:t>
            </a:r>
            <a:endParaRPr lang="zh-TW" altLang="en-US" dirty="0"/>
          </a:p>
        </p:txBody>
      </p:sp>
      <p:sp>
        <p:nvSpPr>
          <p:cNvPr id="9" name="文字方塊 8"/>
          <p:cNvSpPr txBox="1"/>
          <p:nvPr/>
        </p:nvSpPr>
        <p:spPr>
          <a:xfrm>
            <a:off x="918561" y="4999017"/>
            <a:ext cx="18458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err="1" smtClean="0">
                <a:solidFill>
                  <a:srgbClr val="00B050"/>
                </a:solidFill>
              </a:rPr>
              <a:t>SoftPlus</a:t>
            </a:r>
            <a:endParaRPr lang="zh-TW" altLang="en-US" sz="2400" dirty="0">
              <a:solidFill>
                <a:srgbClr val="00B05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582480" y="1650158"/>
                <a:ext cx="8161465" cy="12813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𝑒𝑥𝑝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sSub>
                                    <m:sSubPr>
                                      <m:ctrlP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b>
                                <m:sup/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𝑙𝑜𝑔</m:t>
                                  </m:r>
                                  <m:d>
                                    <m:dPr>
                                      <m:ctrlP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  <m:t>1+</m:t>
                                      </m:r>
                                      <m: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  <m:t>𝑒𝑥𝑝</m:t>
                                      </m:r>
                                      <m:d>
                                        <m:dPr>
                                          <m:ctrlPr>
                                            <a:rPr lang="en-US" altLang="zh-TW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TW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TW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𝑏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TW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zh-TW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nary>
                                            <m:naryPr>
                                              <m:chr m:val="∑"/>
                                              <m:supHide m:val="on"/>
                                              <m:ctrlPr>
                                                <a:rPr lang="en-US" altLang="zh-TW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naryPr>
                                            <m:sub>
                                              <m:sSub>
                                                <m:sSubPr>
                                                  <m:ctrlPr>
                                                    <a:rPr lang="en-US" altLang="zh-TW" sz="2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zh-TW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zh-TW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𝑗</m:t>
                                                  </m:r>
                                                </m:sub>
                                              </m:sSub>
                                            </m:sub>
                                            <m:sup/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altLang="zh-TW" sz="2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zh-TW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𝑤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zh-TW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  <m:r>
                                                    <a:rPr lang="en-US" altLang="zh-TW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𝑗</m:t>
                                                  </m:r>
                                                </m:sub>
                                              </m:sSub>
                                              <m:sSub>
                                                <m:sSubPr>
                                                  <m:ctrlPr>
                                                    <a:rPr lang="en-US" altLang="zh-TW" sz="2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zh-TW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zh-TW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𝑗</m:t>
                                                  </m:r>
                                                </m:sub>
                                              </m:sSub>
                                            </m:e>
                                          </m:nary>
                                        </m:e>
                                      </m:d>
                                    </m:e>
                                  </m:d>
                                </m:e>
                              </m:nary>
                            </m:e>
                          </m:nary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480" y="1650158"/>
                <a:ext cx="8161465" cy="1281376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1295816" y="2855500"/>
                <a:ext cx="6644063" cy="10737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𝑒𝑥𝑝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sSub>
                                    <m:sSubPr>
                                      <m:ctrlP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b>
                                <m:sup/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𝑠𝑜𝑓𝑡𝑝𝑙𝑢𝑠</m:t>
                                  </m:r>
                                  <m:d>
                                    <m:dPr>
                                      <m:ctrlP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nary>
                                        <m:naryPr>
                                          <m:chr m:val="∑"/>
                                          <m:supHide m:val="on"/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naryPr>
                                        <m:sub>
                                          <m:sSub>
                                            <m:sSubPr>
                                              <m:ctrlPr>
                                                <a:rPr lang="en-US" altLang="zh-TW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TW" sz="24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TW" sz="2400" i="1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sub>
                                        <m:sup/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TW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TW" sz="2400" i="1">
                                                  <a:latin typeface="Cambria Math" panose="02040503050406030204" pitchFamily="18" charset="0"/>
                                                </a:rPr>
                                                <m:t>𝑤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TW" sz="2400" i="1">
                                                  <a:latin typeface="Cambria Math" panose="02040503050406030204" pitchFamily="18" charset="0"/>
                                                </a:rPr>
                                                <m:t>𝑖𝑗</m:t>
                                              </m:r>
                                            </m:sub>
                                          </m:sSub>
                                          <m:sSub>
                                            <m:sSubPr>
                                              <m:ctrlPr>
                                                <a:rPr lang="en-US" altLang="zh-TW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TW" sz="24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TW" sz="2400" i="1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nary>
                                    </m:e>
                                  </m:d>
                                </m:e>
                              </m:nary>
                            </m:e>
                          </m:nary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5816" y="2855500"/>
                <a:ext cx="6644063" cy="107375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22" name="Picture 2" descr="http://upload.wikimedia.org/wikipedia/commons/f/f7/Rectifier_and_softplus_functions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4384" y="3929255"/>
            <a:ext cx="3615231" cy="2711423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直線接點 12"/>
          <p:cNvCxnSpPr/>
          <p:nvPr/>
        </p:nvCxnSpPr>
        <p:spPr>
          <a:xfrm>
            <a:off x="4207854" y="3454401"/>
            <a:ext cx="1249518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字方塊 16"/>
          <p:cNvSpPr txBox="1"/>
          <p:nvPr/>
        </p:nvSpPr>
        <p:spPr>
          <a:xfrm>
            <a:off x="6379615" y="4999016"/>
            <a:ext cx="18458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err="1" smtClean="0">
                <a:solidFill>
                  <a:srgbClr val="0000FF"/>
                </a:solidFill>
              </a:rPr>
              <a:t>ReLU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cxnSp>
        <p:nvCxnSpPr>
          <p:cNvPr id="18" name="直線單箭頭接點 17"/>
          <p:cNvCxnSpPr/>
          <p:nvPr/>
        </p:nvCxnSpPr>
        <p:spPr>
          <a:xfrm flipH="1" flipV="1">
            <a:off x="2293257" y="5460681"/>
            <a:ext cx="2148114" cy="649833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19"/>
          <p:cNvCxnSpPr>
            <a:endCxn id="17" idx="2"/>
          </p:cNvCxnSpPr>
          <p:nvPr/>
        </p:nvCxnSpPr>
        <p:spPr>
          <a:xfrm flipV="1">
            <a:off x="4832613" y="5460681"/>
            <a:ext cx="2469914" cy="649833"/>
          </a:xfrm>
          <a:prstGeom prst="straightConnector1">
            <a:avLst/>
          </a:prstGeom>
          <a:ln w="190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7761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7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RBM – Training without Labeling?</a:t>
            </a:r>
            <a:endParaRPr lang="zh-TW" alt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4837220" y="2052843"/>
            <a:ext cx="35207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/>
              <a:t>Neural network with </a:t>
            </a:r>
            <a:r>
              <a:rPr lang="en-US" altLang="zh-TW" sz="2400" dirty="0" err="1" smtClean="0"/>
              <a:t>ReLU</a:t>
            </a:r>
            <a:r>
              <a:rPr lang="en-US" altLang="zh-TW" sz="2400" dirty="0" smtClean="0"/>
              <a:t> as activation function</a:t>
            </a:r>
            <a:endParaRPr lang="zh-TW" altLang="en-US" sz="2400" dirty="0"/>
          </a:p>
        </p:txBody>
      </p:sp>
      <p:sp>
        <p:nvSpPr>
          <p:cNvPr id="5" name="文字方塊 4"/>
          <p:cNvSpPr txBox="1"/>
          <p:nvPr/>
        </p:nvSpPr>
        <p:spPr>
          <a:xfrm>
            <a:off x="7694625" y="2744469"/>
            <a:ext cx="6633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/>
              <a:t>(</a:t>
            </a:r>
            <a:r>
              <a:rPr lang="zh-TW" altLang="en-US" sz="2400" dirty="0" smtClean="0"/>
              <a:t>誤</a:t>
            </a:r>
            <a:r>
              <a:rPr lang="en-US" altLang="zh-TW" sz="2400" dirty="0" smtClean="0"/>
              <a:t>)</a:t>
            </a:r>
            <a:endParaRPr lang="zh-TW" altLang="en-US" sz="2400" dirty="0"/>
          </a:p>
        </p:txBody>
      </p:sp>
      <p:sp>
        <p:nvSpPr>
          <p:cNvPr id="6" name="橢圓 5"/>
          <p:cNvSpPr/>
          <p:nvPr/>
        </p:nvSpPr>
        <p:spPr>
          <a:xfrm>
            <a:off x="592440" y="4659223"/>
            <a:ext cx="638628" cy="63862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橢圓 6"/>
          <p:cNvSpPr/>
          <p:nvPr/>
        </p:nvSpPr>
        <p:spPr>
          <a:xfrm>
            <a:off x="2125961" y="4659223"/>
            <a:ext cx="638628" cy="63862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橢圓 7"/>
          <p:cNvSpPr/>
          <p:nvPr/>
        </p:nvSpPr>
        <p:spPr>
          <a:xfrm>
            <a:off x="1208895" y="2772696"/>
            <a:ext cx="638628" cy="63862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橢圓 8"/>
          <p:cNvSpPr/>
          <p:nvPr/>
        </p:nvSpPr>
        <p:spPr>
          <a:xfrm>
            <a:off x="2833051" y="2772696"/>
            <a:ext cx="638628" cy="63862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橢圓 9"/>
          <p:cNvSpPr/>
          <p:nvPr/>
        </p:nvSpPr>
        <p:spPr>
          <a:xfrm>
            <a:off x="3659482" y="4659223"/>
            <a:ext cx="638628" cy="63862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1" name="直線接點 10"/>
          <p:cNvCxnSpPr>
            <a:stCxn id="8" idx="4"/>
            <a:endCxn id="10" idx="0"/>
          </p:cNvCxnSpPr>
          <p:nvPr/>
        </p:nvCxnSpPr>
        <p:spPr>
          <a:xfrm>
            <a:off x="1528209" y="3411324"/>
            <a:ext cx="2450587" cy="124789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/>
          <p:cNvCxnSpPr>
            <a:stCxn id="8" idx="4"/>
            <a:endCxn id="7" idx="0"/>
          </p:cNvCxnSpPr>
          <p:nvPr/>
        </p:nvCxnSpPr>
        <p:spPr>
          <a:xfrm>
            <a:off x="1528209" y="3411324"/>
            <a:ext cx="917066" cy="124789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接點 12"/>
          <p:cNvCxnSpPr>
            <a:stCxn id="8" idx="4"/>
            <a:endCxn id="6" idx="0"/>
          </p:cNvCxnSpPr>
          <p:nvPr/>
        </p:nvCxnSpPr>
        <p:spPr>
          <a:xfrm flipH="1">
            <a:off x="911754" y="3411324"/>
            <a:ext cx="616455" cy="124789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/>
          <p:cNvCxnSpPr>
            <a:stCxn id="9" idx="4"/>
            <a:endCxn id="10" idx="0"/>
          </p:cNvCxnSpPr>
          <p:nvPr/>
        </p:nvCxnSpPr>
        <p:spPr>
          <a:xfrm>
            <a:off x="3152365" y="3411324"/>
            <a:ext cx="826431" cy="124789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接點 14"/>
          <p:cNvCxnSpPr>
            <a:stCxn id="9" idx="4"/>
            <a:endCxn id="7" idx="0"/>
          </p:cNvCxnSpPr>
          <p:nvPr/>
        </p:nvCxnSpPr>
        <p:spPr>
          <a:xfrm flipH="1">
            <a:off x="2445275" y="3411324"/>
            <a:ext cx="707090" cy="124789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/>
          <p:cNvCxnSpPr>
            <a:stCxn id="9" idx="4"/>
            <a:endCxn id="6" idx="0"/>
          </p:cNvCxnSpPr>
          <p:nvPr/>
        </p:nvCxnSpPr>
        <p:spPr>
          <a:xfrm flipH="1">
            <a:off x="911754" y="3411324"/>
            <a:ext cx="2240611" cy="124789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/>
              <p:cNvSpPr txBox="1"/>
              <p:nvPr/>
            </p:nvSpPr>
            <p:spPr>
              <a:xfrm>
                <a:off x="756681" y="4757607"/>
                <a:ext cx="3649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7" name="文字方塊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681" y="4757607"/>
                <a:ext cx="364908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10000" r="-8333"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/>
              <p:cNvSpPr txBox="1"/>
              <p:nvPr/>
            </p:nvSpPr>
            <p:spPr>
              <a:xfrm>
                <a:off x="2313577" y="4766227"/>
                <a:ext cx="3720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8" name="文字方塊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3577" y="4766227"/>
                <a:ext cx="372025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11475" r="-8197" b="-1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/>
              <p:cNvSpPr txBox="1"/>
              <p:nvPr/>
            </p:nvSpPr>
            <p:spPr>
              <a:xfrm>
                <a:off x="3839883" y="4764843"/>
                <a:ext cx="3720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9" name="文字方塊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9883" y="4764843"/>
                <a:ext cx="372025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11475" r="-8197" b="-1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字方塊 19"/>
              <p:cNvSpPr txBox="1"/>
              <p:nvPr/>
            </p:nvSpPr>
            <p:spPr>
              <a:xfrm>
                <a:off x="1435596" y="2921297"/>
                <a:ext cx="37593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0" name="文字方塊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5596" y="2921297"/>
                <a:ext cx="375936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19355" r="-6452"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字方塊 20"/>
              <p:cNvSpPr txBox="1"/>
              <p:nvPr/>
            </p:nvSpPr>
            <p:spPr>
              <a:xfrm>
                <a:off x="3017392" y="2906518"/>
                <a:ext cx="3830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1" name="文字方塊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7392" y="2906518"/>
                <a:ext cx="383054" cy="369332"/>
              </a:xfrm>
              <a:prstGeom prst="rect">
                <a:avLst/>
              </a:prstGeom>
              <a:blipFill rotWithShape="0">
                <a:blip r:embed="rId7"/>
                <a:stretch>
                  <a:fillRect l="-19048" r="-6349" b="-1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1"/>
              <p:cNvSpPr txBox="1"/>
              <p:nvPr/>
            </p:nvSpPr>
            <p:spPr>
              <a:xfrm>
                <a:off x="518936" y="4020595"/>
                <a:ext cx="5516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2" name="文字方塊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936" y="4020595"/>
                <a:ext cx="551689" cy="369332"/>
              </a:xfrm>
              <a:prstGeom prst="rect">
                <a:avLst/>
              </a:prstGeom>
              <a:blipFill rotWithShape="0">
                <a:blip r:embed="rId8"/>
                <a:stretch>
                  <a:fillRect l="-6593" r="-3297" b="-1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22"/>
              <p:cNvSpPr txBox="1"/>
              <p:nvPr/>
            </p:nvSpPr>
            <p:spPr>
              <a:xfrm>
                <a:off x="1264059" y="4310527"/>
                <a:ext cx="55880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3" name="文字方塊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4059" y="4310527"/>
                <a:ext cx="558807" cy="369332"/>
              </a:xfrm>
              <a:prstGeom prst="rect">
                <a:avLst/>
              </a:prstGeom>
              <a:blipFill rotWithShape="0">
                <a:blip r:embed="rId9"/>
                <a:stretch>
                  <a:fillRect l="-6522" r="-3261"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字方塊 23"/>
              <p:cNvSpPr txBox="1"/>
              <p:nvPr/>
            </p:nvSpPr>
            <p:spPr>
              <a:xfrm>
                <a:off x="1806647" y="4288459"/>
                <a:ext cx="5516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4" name="文字方塊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6647" y="4288459"/>
                <a:ext cx="551689" cy="369332"/>
              </a:xfrm>
              <a:prstGeom prst="rect">
                <a:avLst/>
              </a:prstGeom>
              <a:blipFill rotWithShape="0">
                <a:blip r:embed="rId10"/>
                <a:stretch>
                  <a:fillRect l="-6593" r="-3297"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字方塊 24"/>
              <p:cNvSpPr txBox="1"/>
              <p:nvPr/>
            </p:nvSpPr>
            <p:spPr>
              <a:xfrm>
                <a:off x="2528934" y="4310527"/>
                <a:ext cx="55880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5" name="文字方塊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8934" y="4310527"/>
                <a:ext cx="558807" cy="369332"/>
              </a:xfrm>
              <a:prstGeom prst="rect">
                <a:avLst/>
              </a:prstGeom>
              <a:blipFill rotWithShape="0">
                <a:blip r:embed="rId11"/>
                <a:stretch>
                  <a:fillRect l="-7609" r="-3261"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字方塊 25"/>
              <p:cNvSpPr txBox="1"/>
              <p:nvPr/>
            </p:nvSpPr>
            <p:spPr>
              <a:xfrm>
                <a:off x="3176994" y="4322999"/>
                <a:ext cx="5516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6" name="文字方塊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6994" y="4322999"/>
                <a:ext cx="551689" cy="369332"/>
              </a:xfrm>
              <a:prstGeom prst="rect">
                <a:avLst/>
              </a:prstGeom>
              <a:blipFill rotWithShape="0">
                <a:blip r:embed="rId12"/>
                <a:stretch>
                  <a:fillRect l="-6593" r="-3297"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字方塊 26"/>
              <p:cNvSpPr txBox="1"/>
              <p:nvPr/>
            </p:nvSpPr>
            <p:spPr>
              <a:xfrm>
                <a:off x="3759191" y="3998201"/>
                <a:ext cx="55880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23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7" name="文字方塊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9191" y="3998201"/>
                <a:ext cx="558807" cy="369332"/>
              </a:xfrm>
              <a:prstGeom prst="rect">
                <a:avLst/>
              </a:prstGeom>
              <a:blipFill rotWithShape="0">
                <a:blip r:embed="rId13"/>
                <a:stretch>
                  <a:fillRect l="-7692" r="-4396" b="-1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2" name="群組 31"/>
          <p:cNvGrpSpPr/>
          <p:nvPr/>
        </p:nvGrpSpPr>
        <p:grpSpPr>
          <a:xfrm>
            <a:off x="1847523" y="2921297"/>
            <a:ext cx="681411" cy="490027"/>
            <a:chOff x="1847523" y="3051246"/>
            <a:chExt cx="681411" cy="490027"/>
          </a:xfrm>
        </p:grpSpPr>
        <p:cxnSp>
          <p:nvCxnSpPr>
            <p:cNvPr id="29" name="直線接點 28"/>
            <p:cNvCxnSpPr/>
            <p:nvPr/>
          </p:nvCxnSpPr>
          <p:spPr>
            <a:xfrm>
              <a:off x="1847523" y="3541273"/>
              <a:ext cx="466054" cy="0"/>
            </a:xfrm>
            <a:prstGeom prst="line">
              <a:avLst/>
            </a:prstGeom>
            <a:ln w="28575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線接點 30"/>
            <p:cNvCxnSpPr/>
            <p:nvPr/>
          </p:nvCxnSpPr>
          <p:spPr>
            <a:xfrm flipV="1">
              <a:off x="2313577" y="3051246"/>
              <a:ext cx="215357" cy="490027"/>
            </a:xfrm>
            <a:prstGeom prst="line">
              <a:avLst/>
            </a:prstGeom>
            <a:ln w="28575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群組 54"/>
          <p:cNvGrpSpPr/>
          <p:nvPr/>
        </p:nvGrpSpPr>
        <p:grpSpPr>
          <a:xfrm>
            <a:off x="3491273" y="2921297"/>
            <a:ext cx="681411" cy="490027"/>
            <a:chOff x="1847523" y="3051246"/>
            <a:chExt cx="681411" cy="490027"/>
          </a:xfrm>
        </p:grpSpPr>
        <p:cxnSp>
          <p:nvCxnSpPr>
            <p:cNvPr id="56" name="直線接點 55"/>
            <p:cNvCxnSpPr/>
            <p:nvPr/>
          </p:nvCxnSpPr>
          <p:spPr>
            <a:xfrm>
              <a:off x="1847523" y="3541273"/>
              <a:ext cx="466054" cy="0"/>
            </a:xfrm>
            <a:prstGeom prst="line">
              <a:avLst/>
            </a:prstGeom>
            <a:ln w="28575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線接點 56"/>
            <p:cNvCxnSpPr/>
            <p:nvPr/>
          </p:nvCxnSpPr>
          <p:spPr>
            <a:xfrm flipV="1">
              <a:off x="2313577" y="3051246"/>
              <a:ext cx="215357" cy="490027"/>
            </a:xfrm>
            <a:prstGeom prst="line">
              <a:avLst/>
            </a:prstGeom>
            <a:ln w="28575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9" name="直線單箭頭接點 58"/>
          <p:cNvCxnSpPr/>
          <p:nvPr/>
        </p:nvCxnSpPr>
        <p:spPr>
          <a:xfrm flipH="1" flipV="1">
            <a:off x="1543462" y="2269542"/>
            <a:ext cx="0" cy="50315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單箭頭接點 59"/>
          <p:cNvCxnSpPr/>
          <p:nvPr/>
        </p:nvCxnSpPr>
        <p:spPr>
          <a:xfrm flipH="1" flipV="1">
            <a:off x="3176994" y="2269542"/>
            <a:ext cx="0" cy="50315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文字方塊 60"/>
              <p:cNvSpPr txBox="1"/>
              <p:nvPr/>
            </p:nvSpPr>
            <p:spPr>
              <a:xfrm>
                <a:off x="1403671" y="1771141"/>
                <a:ext cx="37593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1" name="文字方塊 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3671" y="1771141"/>
                <a:ext cx="375936" cy="369332"/>
              </a:xfrm>
              <a:prstGeom prst="rect">
                <a:avLst/>
              </a:prstGeom>
              <a:blipFill rotWithShape="0">
                <a:blip r:embed="rId14"/>
                <a:stretch>
                  <a:fillRect l="-9677" r="-6452" b="-1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文字方塊 61"/>
              <p:cNvSpPr txBox="1"/>
              <p:nvPr/>
            </p:nvSpPr>
            <p:spPr>
              <a:xfrm>
                <a:off x="2985467" y="1756362"/>
                <a:ext cx="3830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2" name="文字方塊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5467" y="1756362"/>
                <a:ext cx="383054" cy="369332"/>
              </a:xfrm>
              <a:prstGeom prst="rect">
                <a:avLst/>
              </a:prstGeom>
              <a:blipFill rotWithShape="0">
                <a:blip r:embed="rId15"/>
                <a:stretch>
                  <a:fillRect l="-11111" r="-6349"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文字方塊 62"/>
              <p:cNvSpPr txBox="1"/>
              <p:nvPr/>
            </p:nvSpPr>
            <p:spPr>
              <a:xfrm>
                <a:off x="4904936" y="3518167"/>
                <a:ext cx="283071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𝑒𝑥𝑝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3" name="文字方塊 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4936" y="3518167"/>
                <a:ext cx="2830711" cy="369332"/>
              </a:xfrm>
              <a:prstGeom prst="rect">
                <a:avLst/>
              </a:prstGeom>
              <a:blipFill rotWithShape="0">
                <a:blip r:embed="rId16"/>
                <a:stretch>
                  <a:fillRect l="-2155" b="-2459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文字方塊 63"/>
              <p:cNvSpPr txBox="1"/>
              <p:nvPr/>
            </p:nvSpPr>
            <p:spPr>
              <a:xfrm>
                <a:off x="1804681" y="5667965"/>
                <a:ext cx="2333459" cy="8144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  <m:d>
                            <m:d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  <m:sup/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nary>
                        </m:den>
                      </m:f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4" name="文字方塊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4681" y="5667965"/>
                <a:ext cx="2333459" cy="814454"/>
              </a:xfrm>
              <a:prstGeom prst="rect">
                <a:avLst/>
              </a:prstGeom>
              <a:blipFill rotWithShape="0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文字方塊 64"/>
          <p:cNvSpPr txBox="1"/>
          <p:nvPr/>
        </p:nvSpPr>
        <p:spPr>
          <a:xfrm>
            <a:off x="5580738" y="4014232"/>
            <a:ext cx="28182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/>
              <a:t>The degree that the hidden layers are activated.</a:t>
            </a:r>
            <a:endParaRPr lang="zh-TW" altLang="en-US" sz="2400" dirty="0"/>
          </a:p>
        </p:txBody>
      </p:sp>
      <p:sp>
        <p:nvSpPr>
          <p:cNvPr id="66" name="文字方塊 65"/>
          <p:cNvSpPr txBox="1"/>
          <p:nvPr/>
        </p:nvSpPr>
        <p:spPr>
          <a:xfrm>
            <a:off x="4671163" y="5598041"/>
            <a:ext cx="30118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smtClean="0"/>
              <a:t>Increase for x in data</a:t>
            </a:r>
            <a:endParaRPr lang="zh-TW" altLang="en-US" sz="2400" dirty="0"/>
          </a:p>
        </p:txBody>
      </p:sp>
      <p:sp>
        <p:nvSpPr>
          <p:cNvPr id="67" name="文字方塊 66"/>
          <p:cNvSpPr txBox="1"/>
          <p:nvPr/>
        </p:nvSpPr>
        <p:spPr>
          <a:xfrm>
            <a:off x="4065005" y="6065065"/>
            <a:ext cx="3943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smtClean="0"/>
              <a:t>Decrease for any x</a:t>
            </a:r>
            <a:endParaRPr lang="zh-TW" altLang="en-US" sz="2400" dirty="0"/>
          </a:p>
        </p:txBody>
      </p:sp>
      <p:cxnSp>
        <p:nvCxnSpPr>
          <p:cNvPr id="28" name="直線單箭頭接點 27"/>
          <p:cNvCxnSpPr/>
          <p:nvPr/>
        </p:nvCxnSpPr>
        <p:spPr>
          <a:xfrm>
            <a:off x="3914004" y="5839849"/>
            <a:ext cx="848231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單箭頭接點 46"/>
          <p:cNvCxnSpPr/>
          <p:nvPr/>
        </p:nvCxnSpPr>
        <p:spPr>
          <a:xfrm>
            <a:off x="4317998" y="6279563"/>
            <a:ext cx="47620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9103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3" grpId="0"/>
      <p:bldP spid="64" grpId="0"/>
      <p:bldP spid="65" grpId="0"/>
      <p:bldP spid="66" grpId="0"/>
      <p:bldP spid="67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RBM </a:t>
            </a:r>
            <a:br>
              <a:rPr lang="en-US" altLang="zh-TW" dirty="0" smtClean="0"/>
            </a:br>
            <a:r>
              <a:rPr lang="en-US" altLang="zh-TW" dirty="0" smtClean="0"/>
              <a:t>– Training by Gradient Ascent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dirty="0" smtClean="0"/>
                  <a:t>Given data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  <m:sSup>
                          <m:sSup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p>
                        </m:sSup>
                      </m:e>
                    </m:d>
                  </m:oMath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391" t="-224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群組 6"/>
          <p:cNvGrpSpPr/>
          <p:nvPr/>
        </p:nvGrpSpPr>
        <p:grpSpPr>
          <a:xfrm>
            <a:off x="1148183" y="2369257"/>
            <a:ext cx="2685094" cy="1036502"/>
            <a:chOff x="1025088" y="2398285"/>
            <a:chExt cx="2685094" cy="103650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文字方塊 4"/>
                <p:cNvSpPr txBox="1"/>
                <p:nvPr/>
              </p:nvSpPr>
              <p:spPr>
                <a:xfrm>
                  <a:off x="1025088" y="2731870"/>
                  <a:ext cx="1245341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altLang="zh-TW" sz="2400" dirty="0"/>
                    <a:t>m</a:t>
                  </a:r>
                  <a:r>
                    <a:rPr lang="en-US" altLang="zh-TW" sz="2400" dirty="0" smtClean="0"/>
                    <a:t>aximize</a:t>
                  </a:r>
                  <a14:m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5" name="文字方塊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5088" y="2731870"/>
                  <a:ext cx="1245341" cy="36933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14634" t="-24590" r="-8780" b="-4918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文字方塊 9"/>
                <p:cNvSpPr txBox="1"/>
                <p:nvPr/>
              </p:nvSpPr>
              <p:spPr>
                <a:xfrm>
                  <a:off x="2353080" y="2398285"/>
                  <a:ext cx="1357102" cy="103650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chr m:val="∏"/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p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sup>
                                </m:sSup>
                              </m:e>
                            </m:d>
                          </m:e>
                        </m:nary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10" name="文字方塊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53080" y="2398285"/>
                  <a:ext cx="1357102" cy="103650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/>
              <p:cNvSpPr txBox="1"/>
              <p:nvPr/>
            </p:nvSpPr>
            <p:spPr>
              <a:xfrm>
                <a:off x="970371" y="3547868"/>
                <a:ext cx="2645083" cy="9086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′′</m:t>
                              </m:r>
                            </m:sup>
                          </m:sSup>
                        </m:sub>
                        <m:sup/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′′</m:t>
                                  </m:r>
                                </m:sup>
                              </m:sSup>
                            </m:e>
                          </m:d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1" name="文字方塊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0371" y="3547868"/>
                <a:ext cx="2645083" cy="908647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/>
              <p:cNvSpPr txBox="1"/>
              <p:nvPr/>
            </p:nvSpPr>
            <p:spPr>
              <a:xfrm>
                <a:off x="3621828" y="3469222"/>
                <a:ext cx="2654893" cy="9971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′′</m:t>
                              </m:r>
                            </m:sup>
                          </m:sSup>
                        </m:sub>
                        <m:sup/>
                        <m:e>
                          <m:f>
                            <m:f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  <m:d>
                                    <m:d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p>
                                        <m:sSupPr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p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′′</m:t>
                                          </m:r>
                                        </m:sup>
                                      </m:sSup>
                                    </m:e>
                                  </m:d>
                                </m:sup>
                              </m:sSup>
                            </m:num>
                            <m:den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sSup>
                                    <m:sSupPr>
                                      <m:ctrlP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p>
                                      <m: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sub>
                                <m:sup/>
                                <m:e>
                                  <m:sSup>
                                    <m:sSup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  <m:d>
                                        <m:dPr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p>
                                            <m:sSupPr>
                                              <m:ctrlPr>
                                                <a:rPr lang="en-US" altLang="zh-TW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altLang="zh-TW" sz="24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altLang="zh-TW" sz="2400" i="1">
                                                  <a:latin typeface="Cambria Math" panose="02040503050406030204" pitchFamily="18" charset="0"/>
                                                </a:rPr>
                                                <m:t>′</m:t>
                                              </m:r>
                                            </m:sup>
                                          </m:sSup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US" altLang="zh-TW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altLang="zh-TW" sz="2400" i="1">
                                                  <a:latin typeface="Cambria Math" panose="02040503050406030204" pitchFamily="18" charset="0"/>
                                                </a:rPr>
                                                <m:t>h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altLang="zh-TW" sz="2400" i="1">
                                                  <a:latin typeface="Cambria Math" panose="02040503050406030204" pitchFamily="18" charset="0"/>
                                                </a:rPr>
                                                <m:t>′</m:t>
                                              </m:r>
                                            </m:sup>
                                          </m:sSup>
                                        </m:e>
                                      </m:d>
                                    </m:sup>
                                  </m:sSup>
                                </m:e>
                              </m:nary>
                            </m:den>
                          </m:f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2" name="文字方塊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1828" y="3469222"/>
                <a:ext cx="2654893" cy="997196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/>
              <p:cNvSpPr txBox="1"/>
              <p:nvPr/>
            </p:nvSpPr>
            <p:spPr>
              <a:xfrm>
                <a:off x="6315679" y="3492209"/>
                <a:ext cx="2195601" cy="9512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′′</m:t>
                                  </m:r>
                                </m:sup>
                              </m:sSup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  <m:d>
                                    <m:d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p>
                                        <m:sSupPr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p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′′</m:t>
                                          </m:r>
                                        </m:sup>
                                      </m:sSup>
                                    </m:e>
                                  </m:d>
                                </m:sup>
                              </m:sSup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  <m:d>
                                    <m:d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p>
                                        <m:sSupPr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p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3" name="文字方塊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5679" y="3492209"/>
                <a:ext cx="2195601" cy="951222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群組 7"/>
          <p:cNvGrpSpPr/>
          <p:nvPr/>
        </p:nvGrpSpPr>
        <p:grpSpPr>
          <a:xfrm>
            <a:off x="4954062" y="2365832"/>
            <a:ext cx="3088667" cy="1036502"/>
            <a:chOff x="5231400" y="2230865"/>
            <a:chExt cx="3088667" cy="103650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文字方塊 13"/>
                <p:cNvSpPr txBox="1"/>
                <p:nvPr/>
              </p:nvSpPr>
              <p:spPr>
                <a:xfrm>
                  <a:off x="6559392" y="2230865"/>
                  <a:ext cx="1760675" cy="103650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chr m:val="∑"/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p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𝑙𝑜𝑔𝑃</m:t>
                            </m:r>
                            <m:d>
                              <m:dPr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sup>
                                </m:sSup>
                              </m:e>
                            </m:d>
                          </m:e>
                        </m:nary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14" name="文字方塊 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59392" y="2230865"/>
                  <a:ext cx="1760675" cy="1036502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文字方塊 14"/>
                <p:cNvSpPr txBox="1"/>
                <p:nvPr/>
              </p:nvSpPr>
              <p:spPr>
                <a:xfrm>
                  <a:off x="5231400" y="2573068"/>
                  <a:ext cx="1245341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altLang="zh-TW" sz="2400" dirty="0"/>
                    <a:t>m</a:t>
                  </a:r>
                  <a:r>
                    <a:rPr lang="en-US" altLang="zh-TW" sz="2400" dirty="0" smtClean="0"/>
                    <a:t>aximize</a:t>
                  </a:r>
                  <a14:m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15" name="文字方塊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31400" y="2573068"/>
                  <a:ext cx="1245341" cy="369332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l="-15196" t="-24590" r="-8824" b="-4918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字方塊 23"/>
              <p:cNvSpPr txBox="1"/>
              <p:nvPr/>
            </p:nvSpPr>
            <p:spPr>
              <a:xfrm>
                <a:off x="970371" y="4608969"/>
                <a:ext cx="6023444" cy="93692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𝑙𝑜𝑔𝑃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𝑙𝑜𝑔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′′</m:t>
                              </m:r>
                            </m:sup>
                          </m:sSup>
                        </m:sub>
                        <m:sup/>
                        <m:e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p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′′</m:t>
                                      </m:r>
                                    </m:sup>
                                  </m:sSup>
                                </m:e>
                              </m:d>
                            </m:sup>
                          </m:sSup>
                        </m:e>
                      </m:nary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𝑙𝑜𝑔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  <m:sup/>
                        <m:e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p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</m:sup>
                          </m:sSup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4" name="文字方塊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0371" y="4608969"/>
                <a:ext cx="6023444" cy="936923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向右箭號 5"/>
          <p:cNvSpPr/>
          <p:nvPr/>
        </p:nvSpPr>
        <p:spPr>
          <a:xfrm>
            <a:off x="4014374" y="2628894"/>
            <a:ext cx="748736" cy="5545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字方塊 20"/>
              <p:cNvSpPr txBox="1"/>
              <p:nvPr/>
            </p:nvSpPr>
            <p:spPr>
              <a:xfrm>
                <a:off x="970371" y="5698346"/>
                <a:ext cx="3177601" cy="8209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altLang="zh-TW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TW" altLang="en-US" sz="2400" b="0" i="1" smtClean="0">
                          <a:latin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𝑙𝑜𝑔𝑃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num>
                        <m:den>
                          <m:r>
                            <a:rPr lang="zh-TW" altLang="en-US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1" name="文字方塊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0371" y="5698346"/>
                <a:ext cx="3177601" cy="820994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群組 15"/>
          <p:cNvGrpSpPr/>
          <p:nvPr/>
        </p:nvGrpSpPr>
        <p:grpSpPr>
          <a:xfrm>
            <a:off x="5494965" y="5698346"/>
            <a:ext cx="3115155" cy="820994"/>
            <a:chOff x="5494965" y="5698346"/>
            <a:chExt cx="3115155" cy="82099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文字方塊 24"/>
                <p:cNvSpPr txBox="1"/>
                <p:nvPr/>
              </p:nvSpPr>
              <p:spPr>
                <a:xfrm>
                  <a:off x="6849766" y="5698346"/>
                  <a:ext cx="1760354" cy="82099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zh-TW" altLang="en-US" sz="24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𝑙𝑜𝑔𝑃</m:t>
                            </m:r>
                            <m:d>
                              <m:dPr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num>
                          <m:den>
                            <m:r>
                              <a:rPr lang="zh-TW" altLang="en-US" sz="24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</m:den>
                        </m:f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=?</m:t>
                        </m:r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25" name="文字方塊 2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49766" y="5698346"/>
                  <a:ext cx="1760354" cy="820994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文字方塊 8"/>
            <p:cNvSpPr txBox="1"/>
            <p:nvPr/>
          </p:nvSpPr>
          <p:spPr>
            <a:xfrm>
              <a:off x="5494965" y="5850234"/>
              <a:ext cx="166742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 smtClean="0"/>
                <a:t>compute</a:t>
              </a:r>
              <a:endParaRPr lang="zh-TW" alt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069764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24" grpId="0"/>
      <p:bldP spid="6" grpId="0" animBg="1"/>
      <p:bldP spid="21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1263137"/>
            <a:ext cx="7772400" cy="2387600"/>
          </a:xfrm>
        </p:spPr>
        <p:txBody>
          <a:bodyPr/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Warning of Math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8441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群組 6"/>
          <p:cNvGrpSpPr/>
          <p:nvPr/>
        </p:nvGrpSpPr>
        <p:grpSpPr>
          <a:xfrm>
            <a:off x="327751" y="1447355"/>
            <a:ext cx="5709487" cy="992952"/>
            <a:chOff x="2643310" y="608930"/>
            <a:chExt cx="5709487" cy="99295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文字方塊 7"/>
                <p:cNvSpPr txBox="1"/>
                <p:nvPr/>
              </p:nvSpPr>
              <p:spPr>
                <a:xfrm>
                  <a:off x="2643310" y="627494"/>
                  <a:ext cx="2378151" cy="94429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d>
                          <m:d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d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>
                              <m:sSubPr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b>
                          <m:sup/>
                          <m:e>
                            <m:sSub>
                              <m:sSubPr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8" name="文字方塊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43310" y="627494"/>
                  <a:ext cx="2378151" cy="944297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文字方塊 8"/>
                <p:cNvSpPr txBox="1"/>
                <p:nvPr/>
              </p:nvSpPr>
              <p:spPr>
                <a:xfrm>
                  <a:off x="5078611" y="608930"/>
                  <a:ext cx="1300549" cy="98142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>
                              <m:sSubPr>
                                <m:ctrlP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sub>
                          <m:sup/>
                          <m:e>
                            <m:sSub>
                              <m:sSubPr>
                                <m:ctrlP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nary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9" name="文字方塊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78611" y="608930"/>
                  <a:ext cx="1300549" cy="981423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文字方塊 9"/>
                <p:cNvSpPr txBox="1"/>
                <p:nvPr/>
              </p:nvSpPr>
              <p:spPr>
                <a:xfrm>
                  <a:off x="6436310" y="611996"/>
                  <a:ext cx="1916487" cy="98988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>
                              <m:sSubPr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sub>
                          <m:sup/>
                          <m:e>
                            <m:sSub>
                              <m:sSubPr>
                                <m:ctrlP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nary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10" name="文字方塊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36310" y="611996"/>
                  <a:ext cx="1916487" cy="989886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/>
              <p:cNvSpPr txBox="1"/>
              <p:nvPr/>
            </p:nvSpPr>
            <p:spPr>
              <a:xfrm>
                <a:off x="1227467" y="2698174"/>
                <a:ext cx="3706207" cy="9971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′′</m:t>
                                  </m:r>
                                </m:sup>
                              </m:sSup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  <m:d>
                                    <m:d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p>
                                        <m:sSupPr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p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′′</m:t>
                                          </m:r>
                                        </m:sup>
                                      </m:sSup>
                                    </m:e>
                                  </m:d>
                                </m:sup>
                              </m:sSup>
                            </m:e>
                          </m:nary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′′</m:t>
                              </m:r>
                            </m:sup>
                          </m:sSup>
                        </m:sub>
                        <m:sup/>
                        <m:e>
                          <m:f>
                            <m:f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  <m:d>
                                    <m:d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p>
                                        <m:sSupPr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p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′′</m:t>
                                          </m:r>
                                        </m:sup>
                                      </m:sSup>
                                    </m:e>
                                  </m:d>
                                </m:sup>
                              </m:sSup>
                            </m:num>
                            <m:den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4" name="文字方塊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7467" y="2698174"/>
                <a:ext cx="3706207" cy="997196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/>
              <p:cNvSpPr txBox="1"/>
              <p:nvPr/>
            </p:nvSpPr>
            <p:spPr>
              <a:xfrm>
                <a:off x="1238610" y="3817561"/>
                <a:ext cx="4846007" cy="9151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′′</m:t>
                                  </m:r>
                                </m:sup>
                              </m:sSup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  <m:d>
                                    <m:d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p>
                                        <m:sSupPr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p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′′</m:t>
                                          </m:r>
                                        </m:sup>
                                      </m:sSup>
                                    </m:e>
                                  </m:d>
                                </m:sup>
                              </m:sSup>
                            </m:e>
                          </m:nary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′′</m:t>
                              </m:r>
                            </m:sup>
                          </m:sSup>
                        </m:sub>
                        <m:sup/>
                        <m:e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p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′′</m:t>
                                      </m:r>
                                    </m:sup>
                                  </m:sSup>
                                </m:e>
                              </m:d>
                            </m:sup>
                          </m:sSup>
                          <m:f>
                            <m:f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p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′′</m:t>
                                      </m:r>
                                    </m:sup>
                                  </m:sSup>
                                </m:e>
                              </m:d>
                            </m:num>
                            <m:den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5" name="文字方塊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8610" y="3817561"/>
                <a:ext cx="4846007" cy="915122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/>
              <p:cNvSpPr txBox="1"/>
              <p:nvPr/>
            </p:nvSpPr>
            <p:spPr>
              <a:xfrm>
                <a:off x="1221495" y="4854874"/>
                <a:ext cx="4136069" cy="9086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′′</m:t>
                                  </m:r>
                                </m:sup>
                              </m:sSup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  <m:d>
                                    <m:d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p>
                                        <m:sSupPr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p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′′</m:t>
                                          </m:r>
                                        </m:sup>
                                      </m:sSup>
                                    </m:e>
                                  </m:d>
                                </m:sup>
                              </m:sSup>
                            </m:e>
                          </m:nary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′′</m:t>
                              </m:r>
                            </m:sup>
                          </m:sSup>
                        </m:sub>
                        <m:sup/>
                        <m:e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p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′′</m:t>
                                      </m:r>
                                    </m:sup>
                                  </m:sSup>
                                </m:e>
                              </m:d>
                            </m:sup>
                          </m:sSup>
                          <m:sSubSup>
                            <m:sSub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′′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6" name="文字方塊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1495" y="4854874"/>
                <a:ext cx="4136069" cy="908647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/>
              <p:cNvSpPr txBox="1"/>
              <p:nvPr/>
            </p:nvSpPr>
            <p:spPr>
              <a:xfrm>
                <a:off x="324491" y="318087"/>
                <a:ext cx="6023444" cy="93692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𝑙𝑜𝑔𝑃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𝑙𝑜𝑔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′′</m:t>
                              </m:r>
                            </m:sup>
                          </m:sSup>
                        </m:sub>
                        <m:sup/>
                        <m:e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p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′′</m:t>
                                      </m:r>
                                    </m:sup>
                                  </m:sSup>
                                </m:e>
                              </m:d>
                            </m:sup>
                          </m:sSup>
                        </m:e>
                      </m:nary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𝑙𝑜𝑔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  <m:sup/>
                        <m:e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p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</m:sup>
                          </m:sSup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7" name="文字方塊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491" y="318087"/>
                <a:ext cx="6023444" cy="936923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/>
              <p:cNvSpPr txBox="1"/>
              <p:nvPr/>
            </p:nvSpPr>
            <p:spPr>
              <a:xfrm>
                <a:off x="6792534" y="376051"/>
                <a:ext cx="1760354" cy="8209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𝑙𝑜𝑔𝑃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num>
                        <m:den>
                          <m:r>
                            <a:rPr lang="zh-TW" altLang="en-US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den>
                      </m:f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=?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8" name="文字方塊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2534" y="376051"/>
                <a:ext cx="1760354" cy="820994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/>
              <p:cNvSpPr txBox="1"/>
              <p:nvPr/>
            </p:nvSpPr>
            <p:spPr>
              <a:xfrm>
                <a:off x="401981" y="2793521"/>
                <a:ext cx="670505" cy="8065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num>
                        <m:den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9" name="文字方塊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981" y="2793521"/>
                <a:ext cx="670505" cy="806503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/>
              <p:cNvSpPr/>
              <p:nvPr/>
            </p:nvSpPr>
            <p:spPr>
              <a:xfrm>
                <a:off x="6347935" y="1481402"/>
                <a:ext cx="2278444" cy="91332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d>
                        </m:num>
                        <m:den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den>
                      </m:f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1" name="矩形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7935" y="1481402"/>
                <a:ext cx="2278444" cy="913327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1"/>
              <p:cNvSpPr txBox="1"/>
              <p:nvPr/>
            </p:nvSpPr>
            <p:spPr>
              <a:xfrm>
                <a:off x="5450372" y="4766325"/>
                <a:ext cx="3102516" cy="9971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′′</m:t>
                              </m:r>
                            </m:sup>
                          </m:sSup>
                        </m:sub>
                        <m:sup/>
                        <m:e>
                          <m:f>
                            <m:f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  <m:d>
                                    <m:d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p>
                                        <m:sSupPr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p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′′</m:t>
                                          </m:r>
                                        </m:sup>
                                      </m:sSup>
                                    </m:e>
                                  </m:d>
                                </m:sup>
                              </m:sSup>
                            </m:num>
                            <m:den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sSup>
                                    <m:sSup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p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′′</m:t>
                                      </m:r>
                                    </m:sup>
                                  </m:sSup>
                                </m:sub>
                                <m:sup/>
                                <m:e>
                                  <m:sSup>
                                    <m:sSup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  <m:d>
                                        <m:dPr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US" altLang="zh-TW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altLang="zh-TW" sz="2400" i="1">
                                                  <a:latin typeface="Cambria Math" panose="02040503050406030204" pitchFamily="18" charset="0"/>
                                                </a:rPr>
                                                <m:t>h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altLang="zh-TW" sz="2400" i="1">
                                                  <a:latin typeface="Cambria Math" panose="02040503050406030204" pitchFamily="18" charset="0"/>
                                                </a:rPr>
                                                <m:t>′′</m:t>
                                              </m:r>
                                            </m:sup>
                                          </m:sSup>
                                        </m:e>
                                      </m:d>
                                    </m:sup>
                                  </m:sSup>
                                </m:e>
                              </m:nary>
                            </m:den>
                          </m:f>
                          <m:sSubSup>
                            <m:sSub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′′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2" name="文字方塊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0372" y="4766325"/>
                <a:ext cx="3102516" cy="997196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22"/>
              <p:cNvSpPr txBox="1"/>
              <p:nvPr/>
            </p:nvSpPr>
            <p:spPr>
              <a:xfrm>
                <a:off x="1238610" y="5798691"/>
                <a:ext cx="2526269" cy="9086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′′</m:t>
                              </m:r>
                            </m:sup>
                          </m:sSup>
                        </m:sub>
                        <m:sup/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′′</m:t>
                                  </m:r>
                                </m:sup>
                              </m:s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sSubSup>
                            <m:sSub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′′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3" name="文字方塊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8610" y="5798691"/>
                <a:ext cx="2526269" cy="908647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直線接點 2"/>
          <p:cNvCxnSpPr/>
          <p:nvPr/>
        </p:nvCxnSpPr>
        <p:spPr>
          <a:xfrm>
            <a:off x="1786220" y="944810"/>
            <a:ext cx="1953664" cy="0"/>
          </a:xfrm>
          <a:prstGeom prst="line">
            <a:avLst/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/>
          <p:cNvCxnSpPr/>
          <p:nvPr/>
        </p:nvCxnSpPr>
        <p:spPr>
          <a:xfrm>
            <a:off x="4130953" y="944810"/>
            <a:ext cx="2216982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字方塊 4"/>
          <p:cNvSpPr txBox="1"/>
          <p:nvPr/>
        </p:nvSpPr>
        <p:spPr>
          <a:xfrm>
            <a:off x="3381324" y="904097"/>
            <a:ext cx="3515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 smtClean="0">
                <a:solidFill>
                  <a:srgbClr val="0000FF"/>
                </a:solidFill>
              </a:rPr>
              <a:t>A</a:t>
            </a:r>
            <a:endParaRPr lang="zh-TW" altLang="en-US" sz="2800" dirty="0">
              <a:solidFill>
                <a:srgbClr val="0000FF"/>
              </a:solidFill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5975954" y="895107"/>
            <a:ext cx="3515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 smtClean="0">
                <a:solidFill>
                  <a:srgbClr val="00B050"/>
                </a:solidFill>
              </a:rPr>
              <a:t>B</a:t>
            </a:r>
            <a:endParaRPr lang="zh-TW" altLang="en-US" sz="2800" dirty="0">
              <a:solidFill>
                <a:srgbClr val="00B050"/>
              </a:solidFill>
            </a:endParaRPr>
          </a:p>
        </p:txBody>
      </p:sp>
      <p:cxnSp>
        <p:nvCxnSpPr>
          <p:cNvPr id="25" name="直線接點 24"/>
          <p:cNvCxnSpPr/>
          <p:nvPr/>
        </p:nvCxnSpPr>
        <p:spPr>
          <a:xfrm>
            <a:off x="6240593" y="5714103"/>
            <a:ext cx="172775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字方塊 25"/>
              <p:cNvSpPr txBox="1"/>
              <p:nvPr/>
            </p:nvSpPr>
            <p:spPr>
              <a:xfrm>
                <a:off x="6529641" y="5779578"/>
                <a:ext cx="114307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′′</m:t>
                              </m:r>
                            </m:sup>
                          </m:s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6" name="文字方塊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9641" y="5779578"/>
                <a:ext cx="1143070" cy="369332"/>
              </a:xfrm>
              <a:prstGeom prst="rect">
                <a:avLst/>
              </a:prstGeom>
              <a:blipFill rotWithShape="0">
                <a:blip r:embed="rId15"/>
                <a:stretch>
                  <a:fillRect l="-5319" b="-3442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73211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19" grpId="0"/>
      <p:bldP spid="21" grpId="0"/>
      <p:bldP spid="22" grpId="0"/>
      <p:bldP spid="23" grpId="0"/>
      <p:bldP spid="5" grpId="0"/>
      <p:bldP spid="24" grpId="0"/>
      <p:bldP spid="26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/>
              <p:cNvSpPr txBox="1"/>
              <p:nvPr/>
            </p:nvSpPr>
            <p:spPr>
              <a:xfrm>
                <a:off x="324491" y="318087"/>
                <a:ext cx="6023444" cy="93692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𝑙𝑜𝑔𝑃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𝑙𝑜𝑔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′′</m:t>
                              </m:r>
                            </m:sup>
                          </m:sSup>
                        </m:sub>
                        <m:sup/>
                        <m:e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p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′′</m:t>
                                      </m:r>
                                    </m:sup>
                                  </m:sSup>
                                </m:e>
                              </m:d>
                            </m:sup>
                          </m:sSup>
                        </m:e>
                      </m:nary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𝑙𝑜𝑔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  <m:sup/>
                        <m:e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p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</m:sup>
                          </m:sSup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" name="文字方塊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491" y="318087"/>
                <a:ext cx="6023444" cy="93692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/>
              <p:cNvSpPr txBox="1"/>
              <p:nvPr/>
            </p:nvSpPr>
            <p:spPr>
              <a:xfrm>
                <a:off x="6792534" y="376051"/>
                <a:ext cx="1760354" cy="8209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𝑙𝑜𝑔𝑃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num>
                        <m:den>
                          <m:r>
                            <a:rPr lang="zh-TW" altLang="en-US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den>
                      </m:f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=?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2534" y="376051"/>
                <a:ext cx="1760354" cy="82099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直線接點 5"/>
          <p:cNvCxnSpPr/>
          <p:nvPr/>
        </p:nvCxnSpPr>
        <p:spPr>
          <a:xfrm>
            <a:off x="1786220" y="944810"/>
            <a:ext cx="1953664" cy="0"/>
          </a:xfrm>
          <a:prstGeom prst="line">
            <a:avLst/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接點 6"/>
          <p:cNvCxnSpPr/>
          <p:nvPr/>
        </p:nvCxnSpPr>
        <p:spPr>
          <a:xfrm>
            <a:off x="4130953" y="944810"/>
            <a:ext cx="2216982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方塊 7"/>
          <p:cNvSpPr txBox="1"/>
          <p:nvPr/>
        </p:nvSpPr>
        <p:spPr>
          <a:xfrm>
            <a:off x="3381324" y="904097"/>
            <a:ext cx="3515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 smtClean="0">
                <a:solidFill>
                  <a:srgbClr val="0000FF"/>
                </a:solidFill>
              </a:rPr>
              <a:t>A</a:t>
            </a:r>
            <a:endParaRPr lang="zh-TW" altLang="en-US" sz="2800" dirty="0">
              <a:solidFill>
                <a:srgbClr val="0000FF"/>
              </a:solidFill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5975954" y="895107"/>
            <a:ext cx="3515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 smtClean="0">
                <a:solidFill>
                  <a:srgbClr val="00B050"/>
                </a:solidFill>
              </a:rPr>
              <a:t>B</a:t>
            </a:r>
            <a:endParaRPr lang="zh-TW" altLang="en-US" sz="2800" dirty="0">
              <a:solidFill>
                <a:srgbClr val="00B05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324491" y="1590914"/>
                <a:ext cx="670505" cy="8065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num>
                        <m:den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491" y="1590914"/>
                <a:ext cx="670505" cy="806503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/>
              <p:cNvSpPr txBox="1"/>
              <p:nvPr/>
            </p:nvSpPr>
            <p:spPr>
              <a:xfrm>
                <a:off x="1204767" y="1499013"/>
                <a:ext cx="4035528" cy="10254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  <m:d>
                                    <m:d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p>
                                        <m:sSupPr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p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</m:sup>
                              </m:sSup>
                            </m:e>
                          </m:nary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  <m:sup/>
                        <m:e>
                          <m:f>
                            <m:f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  <m:d>
                                    <m:d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p>
                                        <m:sSupPr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p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</m:sup>
                              </m:sSup>
                            </m:num>
                            <m:den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1" name="文字方塊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4767" y="1499013"/>
                <a:ext cx="4035528" cy="1025474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/>
              <p:cNvSpPr txBox="1"/>
              <p:nvPr/>
            </p:nvSpPr>
            <p:spPr>
              <a:xfrm>
                <a:off x="1204767" y="2680565"/>
                <a:ext cx="5195589" cy="9434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  <m:d>
                                    <m:d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p>
                                        <m:sSupPr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p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</m:sup>
                              </m:sSup>
                            </m:e>
                          </m:nary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  <m:sup/>
                        <m:e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p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</m:sup>
                          </m:sSup>
                          <m:f>
                            <m:f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p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</m:num>
                            <m:den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2" name="文字方塊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4767" y="2680565"/>
                <a:ext cx="5195589" cy="943400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/>
              <p:cNvSpPr txBox="1"/>
              <p:nvPr/>
            </p:nvSpPr>
            <p:spPr>
              <a:xfrm>
                <a:off x="1224176" y="3780043"/>
                <a:ext cx="4399922" cy="93692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  <m:d>
                                    <m:d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p>
                                        <m:sSupPr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p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</m:sup>
                              </m:sSup>
                            </m:e>
                          </m:nary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  <m:sup/>
                        <m:e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p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</m:sup>
                          </m:sSup>
                          <m:sSubSup>
                            <m:sSub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3" name="文字方塊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4176" y="3780043"/>
                <a:ext cx="4399922" cy="936923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/>
              <p:cNvSpPr txBox="1"/>
              <p:nvPr/>
            </p:nvSpPr>
            <p:spPr>
              <a:xfrm>
                <a:off x="1224177" y="4997742"/>
                <a:ext cx="3352713" cy="10254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  <m:sup/>
                        <m:e>
                          <m:f>
                            <m:f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  <m:d>
                                    <m:d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p>
                                        <m:sSupPr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p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</m:sup>
                              </m:sSup>
                            </m:num>
                            <m:den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sSup>
                                    <m:sSup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p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sub>
                                <m:sup/>
                                <m:e>
                                  <m:sSup>
                                    <m:sSup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  <m:d>
                                        <m:dPr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p>
                                            <m:sSupPr>
                                              <m:ctrlPr>
                                                <a:rPr lang="en-US" altLang="zh-TW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altLang="zh-TW" sz="24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altLang="zh-TW" sz="2400" i="1">
                                                  <a:latin typeface="Cambria Math" panose="02040503050406030204" pitchFamily="18" charset="0"/>
                                                </a:rPr>
                                                <m:t>′</m:t>
                                              </m:r>
                                            </m:sup>
                                          </m:sSup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US" altLang="zh-TW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altLang="zh-TW" sz="2400" i="1">
                                                  <a:latin typeface="Cambria Math" panose="02040503050406030204" pitchFamily="18" charset="0"/>
                                                </a:rPr>
                                                <m:t>h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altLang="zh-TW" sz="2400" i="1">
                                                  <a:latin typeface="Cambria Math" panose="02040503050406030204" pitchFamily="18" charset="0"/>
                                                </a:rPr>
                                                <m:t>′</m:t>
                                              </m:r>
                                            </m:sup>
                                          </m:sSup>
                                        </m:e>
                                      </m:d>
                                    </m:sup>
                                  </m:sSup>
                                </m:e>
                              </m:nary>
                            </m:den>
                          </m:f>
                          <m:sSubSup>
                            <m:sSub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4" name="文字方塊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4177" y="4997742"/>
                <a:ext cx="3352713" cy="1025474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/>
              <p:cNvSpPr txBox="1"/>
              <p:nvPr/>
            </p:nvSpPr>
            <p:spPr>
              <a:xfrm>
                <a:off x="4658878" y="5086293"/>
                <a:ext cx="2599878" cy="93692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  <m:sup/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sSubSup>
                            <m:sSub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5" name="文字方塊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8878" y="5086293"/>
                <a:ext cx="2599878" cy="936923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26170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  <p:bldP spid="14" grpId="0"/>
      <p:bldP spid="15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1263137"/>
            <a:ext cx="7772400" cy="2387600"/>
          </a:xfrm>
        </p:spPr>
        <p:txBody>
          <a:bodyPr/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End of Math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4004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Semi-supervised Learning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Why semi-supervised learning helps?</a:t>
            </a:r>
            <a:endParaRPr lang="zh-TW" altLang="en-US" dirty="0"/>
          </a:p>
        </p:txBody>
      </p:sp>
      <p:pic>
        <p:nvPicPr>
          <p:cNvPr id="26" name="圖片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1564" y="3668970"/>
            <a:ext cx="703606" cy="915981"/>
          </a:xfrm>
          <a:prstGeom prst="rect">
            <a:avLst/>
          </a:prstGeom>
        </p:spPr>
      </p:pic>
      <p:pic>
        <p:nvPicPr>
          <p:cNvPr id="27" name="Picture 6" descr="http://thenypost.files.wordpress.com/2014/01/dogs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4022" y="3735230"/>
            <a:ext cx="862298" cy="574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橢圓 27"/>
          <p:cNvSpPr/>
          <p:nvPr/>
        </p:nvSpPr>
        <p:spPr>
          <a:xfrm>
            <a:off x="3632638" y="3989341"/>
            <a:ext cx="213802" cy="213803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橢圓 28"/>
          <p:cNvSpPr/>
          <p:nvPr/>
        </p:nvSpPr>
        <p:spPr>
          <a:xfrm>
            <a:off x="5516943" y="3958530"/>
            <a:ext cx="213802" cy="213803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1" name="直線接點 30"/>
          <p:cNvCxnSpPr/>
          <p:nvPr/>
        </p:nvCxnSpPr>
        <p:spPr>
          <a:xfrm>
            <a:off x="4754997" y="2456102"/>
            <a:ext cx="0" cy="3341716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8" descr="http://www.picturesnew.com/media/images/b1bb6faa9d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6842" y="2505181"/>
            <a:ext cx="1321914" cy="880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10" descr="http://d21vu35cjx7sd4.cloudfront.net/dims3/MMAH/crop/0x0%2B0%2B0/resize/645x380/quality/90/?url=http%3A%2F%2Fs3.amazonaws.com%2Fassets.prod.vetstreet.com%2Fc2%2F2a9f709eb411e0a2380050568d634f%2Ffile%2FHarrier-5-645mk062411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5756" y="4584951"/>
            <a:ext cx="879247" cy="1040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 descr="https://s-media-cache-ak0.pinimg.com/originals/0d/1e/96/0d1e961819031a6c8a05a62b7e8b331c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9189" y="2813682"/>
            <a:ext cx="1377289" cy="774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12" descr="https://encrypted-tbn1.gstatic.com/images?q=tbn:ANd9GcRcwlRKAlSIaCI4W5PRYVbuBQQXifF-56bFqAjh9DMe-_3Lh8_YKw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5283" y="4774551"/>
            <a:ext cx="1336515" cy="897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橢圓 35"/>
          <p:cNvSpPr/>
          <p:nvPr/>
        </p:nvSpPr>
        <p:spPr>
          <a:xfrm>
            <a:off x="4541195" y="5116406"/>
            <a:ext cx="213802" cy="213803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橢圓 36"/>
          <p:cNvSpPr/>
          <p:nvPr/>
        </p:nvSpPr>
        <p:spPr>
          <a:xfrm>
            <a:off x="2964628" y="3063860"/>
            <a:ext cx="213802" cy="213803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橢圓 37"/>
          <p:cNvSpPr/>
          <p:nvPr/>
        </p:nvSpPr>
        <p:spPr>
          <a:xfrm>
            <a:off x="6371855" y="5009504"/>
            <a:ext cx="213802" cy="213803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橢圓 38"/>
          <p:cNvSpPr/>
          <p:nvPr/>
        </p:nvSpPr>
        <p:spPr>
          <a:xfrm>
            <a:off x="4795288" y="2956958"/>
            <a:ext cx="213802" cy="213803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40" name="直線接點 39"/>
          <p:cNvCxnSpPr/>
          <p:nvPr/>
        </p:nvCxnSpPr>
        <p:spPr>
          <a:xfrm>
            <a:off x="3667708" y="2502012"/>
            <a:ext cx="1994826" cy="3041157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文字方塊 43"/>
          <p:cNvSpPr txBox="1"/>
          <p:nvPr/>
        </p:nvSpPr>
        <p:spPr>
          <a:xfrm>
            <a:off x="277199" y="5911913"/>
            <a:ext cx="87640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 smtClean="0"/>
              <a:t>The distribution of the unlabeled data tell us something.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4215268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36" grpId="0" animBg="1"/>
      <p:bldP spid="37" grpId="0" animBg="1"/>
      <p:bldP spid="38" grpId="0" animBg="1"/>
      <p:bldP spid="39" grpId="0" animBg="1"/>
      <p:bldP spid="44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/>
              <p:cNvSpPr txBox="1"/>
              <p:nvPr/>
            </p:nvSpPr>
            <p:spPr>
              <a:xfrm>
                <a:off x="324491" y="318087"/>
                <a:ext cx="6023444" cy="93692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𝑙𝑜𝑔𝑃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𝑙𝑜𝑔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′′</m:t>
                              </m:r>
                            </m:sup>
                          </m:sSup>
                        </m:sub>
                        <m:sup/>
                        <m:e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p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′′</m:t>
                                      </m:r>
                                    </m:sup>
                                  </m:sSup>
                                </m:e>
                              </m:d>
                            </m:sup>
                          </m:sSup>
                        </m:e>
                      </m:nary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𝑙𝑜𝑔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  <m:sup/>
                        <m:e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p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</m:sup>
                          </m:sSup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7" name="文字方塊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491" y="318087"/>
                <a:ext cx="6023444" cy="936923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/>
              <p:cNvSpPr txBox="1"/>
              <p:nvPr/>
            </p:nvSpPr>
            <p:spPr>
              <a:xfrm>
                <a:off x="6792534" y="376051"/>
                <a:ext cx="1760354" cy="8209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𝑙𝑜𝑔𝑃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num>
                        <m:den>
                          <m:r>
                            <a:rPr lang="zh-TW" altLang="en-US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den>
                      </m:f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=?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8" name="文字方塊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2534" y="376051"/>
                <a:ext cx="1760354" cy="820994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/>
              <p:cNvSpPr txBox="1"/>
              <p:nvPr/>
            </p:nvSpPr>
            <p:spPr>
              <a:xfrm>
                <a:off x="342076" y="1932806"/>
                <a:ext cx="670505" cy="8065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num>
                        <m:den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9" name="文字方塊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076" y="1932806"/>
                <a:ext cx="670505" cy="806503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22"/>
              <p:cNvSpPr txBox="1"/>
              <p:nvPr/>
            </p:nvSpPr>
            <p:spPr>
              <a:xfrm>
                <a:off x="1153710" y="1881733"/>
                <a:ext cx="2526269" cy="9086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′′</m:t>
                              </m:r>
                            </m:sup>
                          </m:sSup>
                        </m:sub>
                        <m:sup/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′′</m:t>
                                  </m:r>
                                </m:sup>
                              </m:s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sSubSup>
                            <m:sSub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′′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3" name="文字方塊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3710" y="1881733"/>
                <a:ext cx="2526269" cy="908647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直線接點 2"/>
          <p:cNvCxnSpPr/>
          <p:nvPr/>
        </p:nvCxnSpPr>
        <p:spPr>
          <a:xfrm>
            <a:off x="1786220" y="944810"/>
            <a:ext cx="1953664" cy="0"/>
          </a:xfrm>
          <a:prstGeom prst="line">
            <a:avLst/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/>
          <p:cNvCxnSpPr/>
          <p:nvPr/>
        </p:nvCxnSpPr>
        <p:spPr>
          <a:xfrm>
            <a:off x="4130953" y="944810"/>
            <a:ext cx="2216982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字方塊 4"/>
          <p:cNvSpPr txBox="1"/>
          <p:nvPr/>
        </p:nvSpPr>
        <p:spPr>
          <a:xfrm>
            <a:off x="3381324" y="904097"/>
            <a:ext cx="3515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 smtClean="0">
                <a:solidFill>
                  <a:srgbClr val="0000FF"/>
                </a:solidFill>
              </a:rPr>
              <a:t>A</a:t>
            </a:r>
            <a:endParaRPr lang="zh-TW" altLang="en-US" sz="2800" dirty="0">
              <a:solidFill>
                <a:srgbClr val="0000FF"/>
              </a:solidFill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5975954" y="895107"/>
            <a:ext cx="3515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 smtClean="0">
                <a:solidFill>
                  <a:srgbClr val="00B050"/>
                </a:solidFill>
              </a:rPr>
              <a:t>B</a:t>
            </a:r>
            <a:endParaRPr lang="zh-TW" altLang="en-US" sz="2800" dirty="0">
              <a:solidFill>
                <a:srgbClr val="00B05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字方塊 26"/>
              <p:cNvSpPr txBox="1"/>
              <p:nvPr/>
            </p:nvSpPr>
            <p:spPr>
              <a:xfrm>
                <a:off x="3736763" y="2043918"/>
                <a:ext cx="2291268" cy="4760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′′</m:t>
                                  </m:r>
                                </m:sup>
                              </m:s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′′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7" name="文字方塊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6763" y="2043918"/>
                <a:ext cx="2291268" cy="476092"/>
              </a:xfrm>
              <a:prstGeom prst="rect">
                <a:avLst/>
              </a:prstGeom>
              <a:blipFill rotWithShape="0">
                <a:blip r:embed="rId12"/>
                <a:stretch>
                  <a:fillRect b="-128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字方塊 1"/>
              <p:cNvSpPr txBox="1"/>
              <p:nvPr/>
            </p:nvSpPr>
            <p:spPr>
              <a:xfrm>
                <a:off x="4310289" y="2549039"/>
                <a:ext cx="4556091" cy="12300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 smtClean="0"/>
                  <a:t>The expected value of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bSup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zh-TW" sz="2400" dirty="0" smtClean="0"/>
                  <a:t> based on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′′</m:t>
                            </m:r>
                          </m:sup>
                        </m:s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TW" sz="2400" dirty="0" smtClean="0"/>
                  <a:t> given the current parameters  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2" name="文字方塊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0289" y="2549039"/>
                <a:ext cx="4556091" cy="1230080"/>
              </a:xfrm>
              <a:prstGeom prst="rect">
                <a:avLst/>
              </a:prstGeom>
              <a:blipFill rotWithShape="0">
                <a:blip r:embed="rId13"/>
                <a:stretch>
                  <a:fillRect l="-2008" t="-3465" b="-1039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直線接點 10"/>
          <p:cNvCxnSpPr/>
          <p:nvPr/>
        </p:nvCxnSpPr>
        <p:spPr>
          <a:xfrm>
            <a:off x="4018210" y="2534524"/>
            <a:ext cx="2024335" cy="0"/>
          </a:xfrm>
          <a:prstGeom prst="line">
            <a:avLst/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3074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/>
              <p:cNvSpPr txBox="1"/>
              <p:nvPr/>
            </p:nvSpPr>
            <p:spPr>
              <a:xfrm>
                <a:off x="324491" y="318087"/>
                <a:ext cx="6023444" cy="93692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𝑙𝑜𝑔𝑃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𝑙𝑜𝑔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′′</m:t>
                              </m:r>
                            </m:sup>
                          </m:sSup>
                        </m:sub>
                        <m:sup/>
                        <m:e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p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′′</m:t>
                                      </m:r>
                                    </m:sup>
                                  </m:sSup>
                                </m:e>
                              </m:d>
                            </m:sup>
                          </m:sSup>
                        </m:e>
                      </m:nary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𝑙𝑜𝑔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  <m:sup/>
                        <m:e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p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</m:sup>
                          </m:sSup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7" name="文字方塊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491" y="318087"/>
                <a:ext cx="6023444" cy="936923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/>
              <p:cNvSpPr txBox="1"/>
              <p:nvPr/>
            </p:nvSpPr>
            <p:spPr>
              <a:xfrm>
                <a:off x="6792534" y="376051"/>
                <a:ext cx="1760354" cy="8209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𝑙𝑜𝑔𝑃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num>
                        <m:den>
                          <m:r>
                            <a:rPr lang="zh-TW" altLang="en-US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den>
                      </m:f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=?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8" name="文字方塊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2534" y="376051"/>
                <a:ext cx="1760354" cy="820994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/>
              <p:cNvSpPr txBox="1"/>
              <p:nvPr/>
            </p:nvSpPr>
            <p:spPr>
              <a:xfrm>
                <a:off x="342076" y="1932806"/>
                <a:ext cx="670505" cy="8065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num>
                        <m:den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9" name="文字方塊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076" y="1932806"/>
                <a:ext cx="670505" cy="806503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22"/>
              <p:cNvSpPr txBox="1"/>
              <p:nvPr/>
            </p:nvSpPr>
            <p:spPr>
              <a:xfrm>
                <a:off x="1153710" y="1881733"/>
                <a:ext cx="2526269" cy="9086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′′</m:t>
                              </m:r>
                            </m:sup>
                          </m:sSup>
                        </m:sub>
                        <m:sup/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′′</m:t>
                                  </m:r>
                                </m:sup>
                              </m:s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sSubSup>
                            <m:sSub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′′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3" name="文字方塊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3710" y="1881733"/>
                <a:ext cx="2526269" cy="908647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直線接點 2"/>
          <p:cNvCxnSpPr/>
          <p:nvPr/>
        </p:nvCxnSpPr>
        <p:spPr>
          <a:xfrm>
            <a:off x="1786220" y="944810"/>
            <a:ext cx="1953664" cy="0"/>
          </a:xfrm>
          <a:prstGeom prst="line">
            <a:avLst/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/>
          <p:cNvCxnSpPr/>
          <p:nvPr/>
        </p:nvCxnSpPr>
        <p:spPr>
          <a:xfrm>
            <a:off x="4130953" y="944810"/>
            <a:ext cx="2216982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字方塊 4"/>
          <p:cNvSpPr txBox="1"/>
          <p:nvPr/>
        </p:nvSpPr>
        <p:spPr>
          <a:xfrm>
            <a:off x="3381324" y="904097"/>
            <a:ext cx="3515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 smtClean="0">
                <a:solidFill>
                  <a:srgbClr val="0000FF"/>
                </a:solidFill>
              </a:rPr>
              <a:t>A</a:t>
            </a:r>
            <a:endParaRPr lang="zh-TW" altLang="en-US" sz="2800" dirty="0">
              <a:solidFill>
                <a:srgbClr val="0000FF"/>
              </a:solidFill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5975954" y="895107"/>
            <a:ext cx="3515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 smtClean="0">
                <a:solidFill>
                  <a:srgbClr val="00B050"/>
                </a:solidFill>
              </a:rPr>
              <a:t>B</a:t>
            </a:r>
            <a:endParaRPr lang="zh-TW" altLang="en-US" sz="2800" dirty="0">
              <a:solidFill>
                <a:srgbClr val="00B05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字方塊 26"/>
              <p:cNvSpPr txBox="1"/>
              <p:nvPr/>
            </p:nvSpPr>
            <p:spPr>
              <a:xfrm>
                <a:off x="3736763" y="2043918"/>
                <a:ext cx="2291268" cy="4760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′′</m:t>
                                  </m:r>
                                </m:sup>
                              </m:s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′′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7" name="文字方塊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6763" y="2043918"/>
                <a:ext cx="2291268" cy="476092"/>
              </a:xfrm>
              <a:prstGeom prst="rect">
                <a:avLst/>
              </a:prstGeom>
              <a:blipFill rotWithShape="0">
                <a:blip r:embed="rId12"/>
                <a:stretch>
                  <a:fillRect b="-128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字方塊 1"/>
              <p:cNvSpPr txBox="1"/>
              <p:nvPr/>
            </p:nvSpPr>
            <p:spPr>
              <a:xfrm>
                <a:off x="4310289" y="2549039"/>
                <a:ext cx="4556091" cy="12300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 smtClean="0"/>
                  <a:t>The expected value of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bSup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zh-TW" sz="2400" dirty="0" smtClean="0"/>
                  <a:t> based on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′′</m:t>
                            </m:r>
                          </m:sup>
                        </m:s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TW" sz="2400" dirty="0" smtClean="0"/>
                  <a:t> given the current parameters  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2" name="文字方塊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0289" y="2549039"/>
                <a:ext cx="4556091" cy="1230080"/>
              </a:xfrm>
              <a:prstGeom prst="rect">
                <a:avLst/>
              </a:prstGeom>
              <a:blipFill rotWithShape="0">
                <a:blip r:embed="rId13"/>
                <a:stretch>
                  <a:fillRect l="-2008" t="-3465" b="-1039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直線接點 10"/>
          <p:cNvCxnSpPr/>
          <p:nvPr/>
        </p:nvCxnSpPr>
        <p:spPr>
          <a:xfrm>
            <a:off x="4018210" y="2534524"/>
            <a:ext cx="2024335" cy="0"/>
          </a:xfrm>
          <a:prstGeom prst="line">
            <a:avLst/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/>
              <p:cNvSpPr txBox="1"/>
              <p:nvPr/>
            </p:nvSpPr>
            <p:spPr>
              <a:xfrm>
                <a:off x="342076" y="4295673"/>
                <a:ext cx="670505" cy="8065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num>
                        <m:den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3" name="文字方塊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076" y="4295673"/>
                <a:ext cx="670505" cy="806503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/>
              <p:cNvSpPr txBox="1"/>
              <p:nvPr/>
            </p:nvSpPr>
            <p:spPr>
              <a:xfrm>
                <a:off x="1153711" y="4295673"/>
                <a:ext cx="2599878" cy="93692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  <m:sup/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sSubSup>
                            <m:sSub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4" name="文字方塊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3711" y="4295673"/>
                <a:ext cx="2599878" cy="936923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/>
              <p:cNvSpPr txBox="1"/>
              <p:nvPr/>
            </p:nvSpPr>
            <p:spPr>
              <a:xfrm>
                <a:off x="3751278" y="4496653"/>
                <a:ext cx="2291268" cy="4760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5" name="文字方塊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1278" y="4496653"/>
                <a:ext cx="2291268" cy="476092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直線接點 15"/>
          <p:cNvCxnSpPr/>
          <p:nvPr/>
        </p:nvCxnSpPr>
        <p:spPr>
          <a:xfrm>
            <a:off x="4107854" y="4972745"/>
            <a:ext cx="2024335" cy="0"/>
          </a:xfrm>
          <a:prstGeom prst="line">
            <a:avLst/>
          </a:prstGeom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字方塊 20"/>
              <p:cNvSpPr txBox="1"/>
              <p:nvPr/>
            </p:nvSpPr>
            <p:spPr>
              <a:xfrm>
                <a:off x="4332581" y="5073148"/>
                <a:ext cx="4556091" cy="12423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 smtClean="0"/>
                  <a:t>The expected value of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sSubSup>
                      <m:sSubSup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altLang="zh-TW" sz="2400" dirty="0" smtClean="0"/>
                  <a:t> based on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altLang="zh-TW" sz="2400" dirty="0" smtClean="0"/>
                  <a:t> given the current parameters  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21" name="文字方塊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2581" y="5073148"/>
                <a:ext cx="4556091" cy="1242391"/>
              </a:xfrm>
              <a:prstGeom prst="rect">
                <a:avLst/>
              </a:prstGeom>
              <a:blipFill rotWithShape="0">
                <a:blip r:embed="rId17"/>
                <a:stretch>
                  <a:fillRect l="-2142" t="-3431" b="-1029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68255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1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RBM </a:t>
            </a:r>
            <a:br>
              <a:rPr lang="en-US" altLang="zh-TW" dirty="0"/>
            </a:br>
            <a:r>
              <a:rPr lang="en-US" altLang="zh-TW" dirty="0"/>
              <a:t>– Training by Gradient Ascent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/>
              <p:cNvSpPr txBox="1"/>
              <p:nvPr/>
            </p:nvSpPr>
            <p:spPr>
              <a:xfrm>
                <a:off x="619067" y="2660503"/>
                <a:ext cx="5821465" cy="8209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𝑙𝑜𝑔𝑃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num>
                        <m:den>
                          <m:r>
                            <a:rPr lang="zh-TW" altLang="en-US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den>
                      </m:f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′′</m:t>
                                  </m:r>
                                </m:sup>
                              </m:s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′′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" name="文字方塊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067" y="2660503"/>
                <a:ext cx="5821465" cy="82099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619067" y="1726200"/>
                <a:ext cx="3177601" cy="8209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altLang="zh-TW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TW" altLang="en-US" sz="2400" b="0" i="1" smtClean="0">
                          <a:latin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𝑙𝑜𝑔𝑃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num>
                        <m:den>
                          <m:r>
                            <a:rPr lang="zh-TW" altLang="en-US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067" y="1726200"/>
                <a:ext cx="3177601" cy="82099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橢圓 7"/>
          <p:cNvSpPr/>
          <p:nvPr/>
        </p:nvSpPr>
        <p:spPr>
          <a:xfrm>
            <a:off x="678427" y="5388356"/>
            <a:ext cx="638628" cy="63862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橢圓 8"/>
          <p:cNvSpPr/>
          <p:nvPr/>
        </p:nvSpPr>
        <p:spPr>
          <a:xfrm>
            <a:off x="2211948" y="5388356"/>
            <a:ext cx="638628" cy="63862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橢圓 9"/>
          <p:cNvSpPr/>
          <p:nvPr/>
        </p:nvSpPr>
        <p:spPr>
          <a:xfrm>
            <a:off x="1355097" y="3894693"/>
            <a:ext cx="638628" cy="63862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橢圓 10"/>
          <p:cNvSpPr/>
          <p:nvPr/>
        </p:nvSpPr>
        <p:spPr>
          <a:xfrm>
            <a:off x="2979253" y="3894693"/>
            <a:ext cx="638628" cy="63862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橢圓 11"/>
          <p:cNvSpPr/>
          <p:nvPr/>
        </p:nvSpPr>
        <p:spPr>
          <a:xfrm>
            <a:off x="3745469" y="5388356"/>
            <a:ext cx="638628" cy="63862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3" name="直線接點 12"/>
          <p:cNvCxnSpPr>
            <a:stCxn id="10" idx="4"/>
            <a:endCxn id="12" idx="0"/>
          </p:cNvCxnSpPr>
          <p:nvPr/>
        </p:nvCxnSpPr>
        <p:spPr>
          <a:xfrm>
            <a:off x="1674411" y="4533321"/>
            <a:ext cx="2390372" cy="85503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/>
          <p:cNvCxnSpPr>
            <a:stCxn id="10" idx="4"/>
            <a:endCxn id="9" idx="0"/>
          </p:cNvCxnSpPr>
          <p:nvPr/>
        </p:nvCxnSpPr>
        <p:spPr>
          <a:xfrm>
            <a:off x="1674411" y="4533321"/>
            <a:ext cx="856851" cy="85503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接點 14"/>
          <p:cNvCxnSpPr>
            <a:stCxn id="10" idx="4"/>
            <a:endCxn id="8" idx="0"/>
          </p:cNvCxnSpPr>
          <p:nvPr/>
        </p:nvCxnSpPr>
        <p:spPr>
          <a:xfrm flipH="1">
            <a:off x="997741" y="4533321"/>
            <a:ext cx="676670" cy="85503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/>
          <p:cNvCxnSpPr>
            <a:stCxn id="11" idx="4"/>
            <a:endCxn id="12" idx="0"/>
          </p:cNvCxnSpPr>
          <p:nvPr/>
        </p:nvCxnSpPr>
        <p:spPr>
          <a:xfrm>
            <a:off x="3298567" y="4533321"/>
            <a:ext cx="766216" cy="85503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/>
          <p:cNvCxnSpPr>
            <a:stCxn id="11" idx="4"/>
          </p:cNvCxnSpPr>
          <p:nvPr/>
        </p:nvCxnSpPr>
        <p:spPr>
          <a:xfrm flipH="1">
            <a:off x="2536490" y="4533321"/>
            <a:ext cx="762077" cy="85503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接點 17"/>
          <p:cNvCxnSpPr>
            <a:stCxn id="11" idx="4"/>
            <a:endCxn id="8" idx="0"/>
          </p:cNvCxnSpPr>
          <p:nvPr/>
        </p:nvCxnSpPr>
        <p:spPr>
          <a:xfrm flipH="1">
            <a:off x="997741" y="4533321"/>
            <a:ext cx="2300826" cy="85503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/>
              <p:cNvSpPr txBox="1"/>
              <p:nvPr/>
            </p:nvSpPr>
            <p:spPr>
              <a:xfrm>
                <a:off x="2399564" y="5495360"/>
                <a:ext cx="328295" cy="3990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9" name="文字方塊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9564" y="5495360"/>
                <a:ext cx="328295" cy="399084"/>
              </a:xfrm>
              <a:prstGeom prst="rect">
                <a:avLst/>
              </a:prstGeom>
              <a:blipFill rotWithShape="0">
                <a:blip r:embed="rId5"/>
                <a:stretch>
                  <a:fillRect l="-13208" r="-15094" b="-2424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字方塊 19"/>
              <p:cNvSpPr txBox="1"/>
              <p:nvPr/>
            </p:nvSpPr>
            <p:spPr>
              <a:xfrm>
                <a:off x="1581798" y="4043294"/>
                <a:ext cx="33945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0" name="文字方塊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1798" y="4043294"/>
                <a:ext cx="339452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21429" r="-7143" b="-1475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群組 21"/>
          <p:cNvGrpSpPr/>
          <p:nvPr/>
        </p:nvGrpSpPr>
        <p:grpSpPr>
          <a:xfrm>
            <a:off x="619067" y="5281129"/>
            <a:ext cx="3852955" cy="1303871"/>
            <a:chOff x="797854" y="5624029"/>
            <a:chExt cx="3852955" cy="1303871"/>
          </a:xfrm>
        </p:grpSpPr>
        <p:sp>
          <p:nvSpPr>
            <p:cNvPr id="23" name="矩形 22"/>
            <p:cNvSpPr/>
            <p:nvPr/>
          </p:nvSpPr>
          <p:spPr>
            <a:xfrm>
              <a:off x="797854" y="5624029"/>
              <a:ext cx="3852955" cy="842206"/>
            </a:xfrm>
            <a:prstGeom prst="rect">
              <a:avLst/>
            </a:prstGeom>
            <a:noFill/>
            <a:ln w="28575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4" name="文字方塊 23"/>
            <p:cNvSpPr txBox="1"/>
            <p:nvPr/>
          </p:nvSpPr>
          <p:spPr>
            <a:xfrm>
              <a:off x="2207867" y="6466235"/>
              <a:ext cx="11378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 smtClean="0">
                  <a:solidFill>
                    <a:srgbClr val="0000FF"/>
                  </a:solidFill>
                </a:rPr>
                <a:t>Given x</a:t>
              </a:r>
              <a:endParaRPr lang="zh-TW" altLang="en-US" sz="2400" dirty="0">
                <a:solidFill>
                  <a:srgbClr val="0000FF"/>
                </a:solidFill>
              </a:endParaRPr>
            </a:p>
          </p:txBody>
        </p:sp>
      </p:grpSp>
      <p:sp>
        <p:nvSpPr>
          <p:cNvPr id="25" name="橢圓 24"/>
          <p:cNvSpPr/>
          <p:nvPr/>
        </p:nvSpPr>
        <p:spPr>
          <a:xfrm>
            <a:off x="4886220" y="5349735"/>
            <a:ext cx="638628" cy="63862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橢圓 25"/>
          <p:cNvSpPr/>
          <p:nvPr/>
        </p:nvSpPr>
        <p:spPr>
          <a:xfrm>
            <a:off x="6419741" y="5349735"/>
            <a:ext cx="638628" cy="63862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橢圓 26"/>
          <p:cNvSpPr/>
          <p:nvPr/>
        </p:nvSpPr>
        <p:spPr>
          <a:xfrm>
            <a:off x="5562890" y="3856072"/>
            <a:ext cx="638628" cy="63862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橢圓 27"/>
          <p:cNvSpPr/>
          <p:nvPr/>
        </p:nvSpPr>
        <p:spPr>
          <a:xfrm>
            <a:off x="7187046" y="3856072"/>
            <a:ext cx="638628" cy="63862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橢圓 28"/>
          <p:cNvSpPr/>
          <p:nvPr/>
        </p:nvSpPr>
        <p:spPr>
          <a:xfrm>
            <a:off x="7953262" y="5349735"/>
            <a:ext cx="638628" cy="63862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0" name="直線接點 29"/>
          <p:cNvCxnSpPr>
            <a:stCxn id="27" idx="4"/>
            <a:endCxn id="29" idx="0"/>
          </p:cNvCxnSpPr>
          <p:nvPr/>
        </p:nvCxnSpPr>
        <p:spPr>
          <a:xfrm>
            <a:off x="5882204" y="4494700"/>
            <a:ext cx="2390372" cy="85503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接點 30"/>
          <p:cNvCxnSpPr>
            <a:stCxn id="27" idx="4"/>
            <a:endCxn id="26" idx="0"/>
          </p:cNvCxnSpPr>
          <p:nvPr/>
        </p:nvCxnSpPr>
        <p:spPr>
          <a:xfrm>
            <a:off x="5882204" y="4494700"/>
            <a:ext cx="856851" cy="85503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/>
          <p:cNvCxnSpPr>
            <a:stCxn id="27" idx="4"/>
            <a:endCxn id="25" idx="0"/>
          </p:cNvCxnSpPr>
          <p:nvPr/>
        </p:nvCxnSpPr>
        <p:spPr>
          <a:xfrm flipH="1">
            <a:off x="5205534" y="4494700"/>
            <a:ext cx="676670" cy="85503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接點 32"/>
          <p:cNvCxnSpPr>
            <a:stCxn id="28" idx="4"/>
            <a:endCxn id="29" idx="0"/>
          </p:cNvCxnSpPr>
          <p:nvPr/>
        </p:nvCxnSpPr>
        <p:spPr>
          <a:xfrm>
            <a:off x="7506360" y="4494700"/>
            <a:ext cx="766216" cy="85503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接點 33"/>
          <p:cNvCxnSpPr>
            <a:stCxn id="28" idx="4"/>
          </p:cNvCxnSpPr>
          <p:nvPr/>
        </p:nvCxnSpPr>
        <p:spPr>
          <a:xfrm flipH="1">
            <a:off x="6744283" y="4494700"/>
            <a:ext cx="762077" cy="85503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接點 34"/>
          <p:cNvCxnSpPr>
            <a:stCxn id="28" idx="4"/>
            <a:endCxn id="25" idx="0"/>
          </p:cNvCxnSpPr>
          <p:nvPr/>
        </p:nvCxnSpPr>
        <p:spPr>
          <a:xfrm flipH="1">
            <a:off x="5205534" y="4494700"/>
            <a:ext cx="2300826" cy="85503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字方塊 35"/>
              <p:cNvSpPr txBox="1"/>
              <p:nvPr/>
            </p:nvSpPr>
            <p:spPr>
              <a:xfrm>
                <a:off x="6607357" y="5456739"/>
                <a:ext cx="328295" cy="3990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6" name="文字方塊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7357" y="5456739"/>
                <a:ext cx="328295" cy="399084"/>
              </a:xfrm>
              <a:prstGeom prst="rect">
                <a:avLst/>
              </a:prstGeom>
              <a:blipFill rotWithShape="0">
                <a:blip r:embed="rId7"/>
                <a:stretch>
                  <a:fillRect l="-12963" r="-12963" b="-2424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字方塊 36"/>
              <p:cNvSpPr txBox="1"/>
              <p:nvPr/>
            </p:nvSpPr>
            <p:spPr>
              <a:xfrm>
                <a:off x="5789591" y="4004673"/>
                <a:ext cx="33945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7" name="文字方塊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9591" y="4004673"/>
                <a:ext cx="339452" cy="369332"/>
              </a:xfrm>
              <a:prstGeom prst="rect">
                <a:avLst/>
              </a:prstGeom>
              <a:blipFill rotWithShape="0">
                <a:blip r:embed="rId8"/>
                <a:stretch>
                  <a:fillRect l="-21818" r="-9091" b="-1475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字方塊 2"/>
          <p:cNvSpPr txBox="1"/>
          <p:nvPr/>
        </p:nvSpPr>
        <p:spPr>
          <a:xfrm>
            <a:off x="2838600" y="5446060"/>
            <a:ext cx="4381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 smtClean="0"/>
              <a:t>1</a:t>
            </a:r>
            <a:endParaRPr lang="zh-TW" altLang="en-US" sz="2800" b="1" dirty="0"/>
          </a:p>
        </p:txBody>
      </p:sp>
      <p:sp>
        <p:nvSpPr>
          <p:cNvPr id="41" name="文字方塊 40"/>
          <p:cNvSpPr txBox="1"/>
          <p:nvPr/>
        </p:nvSpPr>
        <p:spPr>
          <a:xfrm>
            <a:off x="2043418" y="3956488"/>
            <a:ext cx="4381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 smtClean="0"/>
              <a:t>1</a:t>
            </a:r>
            <a:endParaRPr lang="zh-TW" altLang="en-US" sz="2800" b="1" dirty="0"/>
          </a:p>
        </p:txBody>
      </p:sp>
      <p:sp>
        <p:nvSpPr>
          <p:cNvPr id="42" name="文字方塊 41"/>
          <p:cNvSpPr txBox="1"/>
          <p:nvPr/>
        </p:nvSpPr>
        <p:spPr>
          <a:xfrm>
            <a:off x="7062982" y="5446060"/>
            <a:ext cx="4381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 smtClean="0"/>
              <a:t>1</a:t>
            </a:r>
            <a:endParaRPr lang="zh-TW" altLang="en-US" sz="2800" b="1" dirty="0"/>
          </a:p>
        </p:txBody>
      </p:sp>
      <p:sp>
        <p:nvSpPr>
          <p:cNvPr id="43" name="文字方塊 42"/>
          <p:cNvSpPr txBox="1"/>
          <p:nvPr/>
        </p:nvSpPr>
        <p:spPr>
          <a:xfrm>
            <a:off x="6267800" y="3956488"/>
            <a:ext cx="4381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 smtClean="0"/>
              <a:t>1</a:t>
            </a:r>
            <a:endParaRPr lang="zh-TW" altLang="en-US" sz="2800" b="1" dirty="0"/>
          </a:p>
        </p:txBody>
      </p:sp>
      <p:sp>
        <p:nvSpPr>
          <p:cNvPr id="44" name="矩形 43"/>
          <p:cNvSpPr/>
          <p:nvPr/>
        </p:nvSpPr>
        <p:spPr>
          <a:xfrm>
            <a:off x="2290986" y="4687376"/>
            <a:ext cx="1276350" cy="40005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/>
              <a:t>increase</a:t>
            </a:r>
            <a:endParaRPr lang="zh-TW" altLang="en-US" sz="2400" dirty="0"/>
          </a:p>
        </p:txBody>
      </p:sp>
      <p:sp>
        <p:nvSpPr>
          <p:cNvPr id="45" name="矩形 44"/>
          <p:cNvSpPr/>
          <p:nvPr/>
        </p:nvSpPr>
        <p:spPr>
          <a:xfrm>
            <a:off x="6518273" y="4687376"/>
            <a:ext cx="1337546" cy="33932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/>
              <a:t>decrease</a:t>
            </a:r>
            <a:endParaRPr lang="zh-TW" altLang="en-US" sz="2400" dirty="0"/>
          </a:p>
        </p:txBody>
      </p:sp>
      <p:cxnSp>
        <p:nvCxnSpPr>
          <p:cNvPr id="47" name="直線接點 46"/>
          <p:cNvCxnSpPr/>
          <p:nvPr/>
        </p:nvCxnSpPr>
        <p:spPr>
          <a:xfrm>
            <a:off x="2290986" y="3333750"/>
            <a:ext cx="182953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接點 47"/>
          <p:cNvCxnSpPr/>
          <p:nvPr/>
        </p:nvCxnSpPr>
        <p:spPr>
          <a:xfrm>
            <a:off x="4290766" y="3333750"/>
            <a:ext cx="2196109" cy="0"/>
          </a:xfrm>
          <a:prstGeom prst="line">
            <a:avLst/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單箭頭接點 50"/>
          <p:cNvCxnSpPr/>
          <p:nvPr/>
        </p:nvCxnSpPr>
        <p:spPr>
          <a:xfrm flipH="1">
            <a:off x="2727859" y="3333750"/>
            <a:ext cx="477895" cy="52232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單箭頭接點 51"/>
          <p:cNvCxnSpPr/>
          <p:nvPr/>
        </p:nvCxnSpPr>
        <p:spPr>
          <a:xfrm>
            <a:off x="5437294" y="3333750"/>
            <a:ext cx="934468" cy="446528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接點 54"/>
          <p:cNvCxnSpPr/>
          <p:nvPr/>
        </p:nvCxnSpPr>
        <p:spPr>
          <a:xfrm>
            <a:off x="1679772" y="4544056"/>
            <a:ext cx="856851" cy="85503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接點 55"/>
          <p:cNvCxnSpPr/>
          <p:nvPr/>
        </p:nvCxnSpPr>
        <p:spPr>
          <a:xfrm>
            <a:off x="5908206" y="4513326"/>
            <a:ext cx="856851" cy="855035"/>
          </a:xfrm>
          <a:prstGeom prst="line">
            <a:avLst/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0761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9" grpId="0"/>
      <p:bldP spid="20" grpId="0"/>
      <p:bldP spid="25" grpId="0" animBg="1"/>
      <p:bldP spid="26" grpId="0" animBg="1"/>
      <p:bldP spid="27" grpId="0" animBg="1"/>
      <p:bldP spid="28" grpId="0" animBg="1"/>
      <p:bldP spid="29" grpId="0" animBg="1"/>
      <p:bldP spid="36" grpId="0"/>
      <p:bldP spid="37" grpId="0"/>
      <p:bldP spid="3" grpId="0"/>
      <p:bldP spid="41" grpId="0"/>
      <p:bldP spid="42" grpId="0"/>
      <p:bldP spid="43" grpId="0"/>
      <p:bldP spid="44" grpId="0" animBg="1"/>
      <p:bldP spid="45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/>
              <p:cNvSpPr txBox="1"/>
              <p:nvPr/>
            </p:nvSpPr>
            <p:spPr>
              <a:xfrm>
                <a:off x="271737" y="265334"/>
                <a:ext cx="6023444" cy="93692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𝑙𝑜𝑔𝑃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𝑙𝑜𝑔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′′</m:t>
                              </m:r>
                            </m:sup>
                          </m:sSup>
                        </m:sub>
                        <m:sup/>
                        <m:e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p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′′</m:t>
                                      </m:r>
                                    </m:sup>
                                  </m:sSup>
                                </m:e>
                              </m:d>
                            </m:sup>
                          </m:sSup>
                        </m:e>
                      </m:nary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𝑙𝑜𝑔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  <m:sup/>
                        <m:e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p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</m:sup>
                          </m:sSup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" name="文字方塊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737" y="265334"/>
                <a:ext cx="6023444" cy="93692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/>
              <p:cNvSpPr txBox="1"/>
              <p:nvPr/>
            </p:nvSpPr>
            <p:spPr>
              <a:xfrm>
                <a:off x="6739780" y="323298"/>
                <a:ext cx="1760354" cy="8209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𝑙𝑜𝑔𝑃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num>
                        <m:den>
                          <m:r>
                            <a:rPr lang="zh-TW" altLang="en-US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den>
                      </m:f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=?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9780" y="323298"/>
                <a:ext cx="1760354" cy="82099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271737" y="1475340"/>
                <a:ext cx="670505" cy="8065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num>
                        <m:den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737" y="1475340"/>
                <a:ext cx="670505" cy="806503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1083371" y="1424267"/>
                <a:ext cx="2526269" cy="9086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′′</m:t>
                              </m:r>
                            </m:sup>
                          </m:sSup>
                        </m:sub>
                        <m:sup/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′′</m:t>
                                  </m:r>
                                </m:sup>
                              </m:s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sSubSup>
                            <m:sSub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′′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3371" y="1424267"/>
                <a:ext cx="2526269" cy="908647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直線接點 7"/>
          <p:cNvCxnSpPr/>
          <p:nvPr/>
        </p:nvCxnSpPr>
        <p:spPr>
          <a:xfrm>
            <a:off x="1733466" y="892057"/>
            <a:ext cx="1953664" cy="0"/>
          </a:xfrm>
          <a:prstGeom prst="line">
            <a:avLst/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接點 8"/>
          <p:cNvCxnSpPr/>
          <p:nvPr/>
        </p:nvCxnSpPr>
        <p:spPr>
          <a:xfrm>
            <a:off x="4078199" y="892057"/>
            <a:ext cx="2216982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9"/>
          <p:cNvSpPr txBox="1"/>
          <p:nvPr/>
        </p:nvSpPr>
        <p:spPr>
          <a:xfrm>
            <a:off x="3328570" y="851344"/>
            <a:ext cx="3515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 smtClean="0">
                <a:solidFill>
                  <a:srgbClr val="0000FF"/>
                </a:solidFill>
              </a:rPr>
              <a:t>A</a:t>
            </a:r>
            <a:endParaRPr lang="zh-TW" altLang="en-US" sz="2800" dirty="0">
              <a:solidFill>
                <a:srgbClr val="0000FF"/>
              </a:solidFill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5923200" y="842354"/>
            <a:ext cx="3515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 smtClean="0">
                <a:solidFill>
                  <a:srgbClr val="00B050"/>
                </a:solidFill>
              </a:rPr>
              <a:t>B</a:t>
            </a:r>
            <a:endParaRPr lang="zh-TW" altLang="en-US" sz="2800" dirty="0">
              <a:solidFill>
                <a:srgbClr val="00B05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/>
              <p:cNvSpPr txBox="1"/>
              <p:nvPr/>
            </p:nvSpPr>
            <p:spPr>
              <a:xfrm>
                <a:off x="3666424" y="1586452"/>
                <a:ext cx="2291268" cy="4760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′′</m:t>
                                  </m:r>
                                </m:sup>
                              </m:s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′′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2" name="文字方塊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6424" y="1586452"/>
                <a:ext cx="2291268" cy="476092"/>
              </a:xfrm>
              <a:prstGeom prst="rect">
                <a:avLst/>
              </a:prstGeom>
              <a:blipFill rotWithShape="0">
                <a:blip r:embed="rId7"/>
                <a:stretch>
                  <a:fillRect b="-128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直線接點 12"/>
          <p:cNvCxnSpPr/>
          <p:nvPr/>
        </p:nvCxnSpPr>
        <p:spPr>
          <a:xfrm>
            <a:off x="3947871" y="2077058"/>
            <a:ext cx="2024335" cy="0"/>
          </a:xfrm>
          <a:prstGeom prst="line">
            <a:avLst/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/>
              <p:cNvSpPr txBox="1"/>
              <p:nvPr/>
            </p:nvSpPr>
            <p:spPr>
              <a:xfrm>
                <a:off x="3670463" y="2332914"/>
                <a:ext cx="2287229" cy="3990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′′</m:t>
                              </m:r>
                            </m:sup>
                          </m:sSub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=1|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4" name="文字方塊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0463" y="2332914"/>
                <a:ext cx="2287229" cy="399084"/>
              </a:xfrm>
              <a:prstGeom prst="rect">
                <a:avLst/>
              </a:prstGeom>
              <a:blipFill rotWithShape="0">
                <a:blip r:embed="rId8"/>
                <a:stretch>
                  <a:fillRect l="-1067" r="-1867" b="-2615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文字方塊 14"/>
          <p:cNvSpPr txBox="1"/>
          <p:nvPr/>
        </p:nvSpPr>
        <p:spPr>
          <a:xfrm>
            <a:off x="5992408" y="2304127"/>
            <a:ext cx="21607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/>
              <a:t>Just a sigmoid</a:t>
            </a:r>
            <a:endParaRPr lang="zh-TW" altLang="en-US" sz="2400" dirty="0"/>
          </a:p>
        </p:txBody>
      </p:sp>
      <p:cxnSp>
        <p:nvCxnSpPr>
          <p:cNvPr id="16" name="直線接點 15"/>
          <p:cNvCxnSpPr/>
          <p:nvPr/>
        </p:nvCxnSpPr>
        <p:spPr>
          <a:xfrm>
            <a:off x="4011043" y="2693898"/>
            <a:ext cx="160202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橢圓 18"/>
          <p:cNvSpPr/>
          <p:nvPr/>
        </p:nvSpPr>
        <p:spPr>
          <a:xfrm>
            <a:off x="4565396" y="5239986"/>
            <a:ext cx="638628" cy="63862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橢圓 19"/>
          <p:cNvSpPr/>
          <p:nvPr/>
        </p:nvSpPr>
        <p:spPr>
          <a:xfrm>
            <a:off x="6098917" y="5239986"/>
            <a:ext cx="638628" cy="63862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橢圓 20"/>
          <p:cNvSpPr/>
          <p:nvPr/>
        </p:nvSpPr>
        <p:spPr>
          <a:xfrm>
            <a:off x="5242066" y="3746323"/>
            <a:ext cx="638628" cy="63862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橢圓 21"/>
          <p:cNvSpPr/>
          <p:nvPr/>
        </p:nvSpPr>
        <p:spPr>
          <a:xfrm>
            <a:off x="6866222" y="3746323"/>
            <a:ext cx="638628" cy="63862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橢圓 22"/>
          <p:cNvSpPr/>
          <p:nvPr/>
        </p:nvSpPr>
        <p:spPr>
          <a:xfrm>
            <a:off x="7632438" y="5239986"/>
            <a:ext cx="638628" cy="63862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4" name="直線接點 23"/>
          <p:cNvCxnSpPr>
            <a:stCxn id="21" idx="4"/>
            <a:endCxn id="23" idx="0"/>
          </p:cNvCxnSpPr>
          <p:nvPr/>
        </p:nvCxnSpPr>
        <p:spPr>
          <a:xfrm>
            <a:off x="5561380" y="4384951"/>
            <a:ext cx="2390372" cy="85503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接點 24"/>
          <p:cNvCxnSpPr>
            <a:stCxn id="21" idx="4"/>
            <a:endCxn id="20" idx="0"/>
          </p:cNvCxnSpPr>
          <p:nvPr/>
        </p:nvCxnSpPr>
        <p:spPr>
          <a:xfrm>
            <a:off x="5561380" y="4384951"/>
            <a:ext cx="856851" cy="85503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接點 25"/>
          <p:cNvCxnSpPr>
            <a:stCxn id="21" idx="4"/>
            <a:endCxn id="19" idx="0"/>
          </p:cNvCxnSpPr>
          <p:nvPr/>
        </p:nvCxnSpPr>
        <p:spPr>
          <a:xfrm flipH="1">
            <a:off x="4884710" y="4384951"/>
            <a:ext cx="676670" cy="85503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接點 26"/>
          <p:cNvCxnSpPr>
            <a:stCxn id="22" idx="4"/>
            <a:endCxn id="23" idx="0"/>
          </p:cNvCxnSpPr>
          <p:nvPr/>
        </p:nvCxnSpPr>
        <p:spPr>
          <a:xfrm>
            <a:off x="7185536" y="4384951"/>
            <a:ext cx="766216" cy="85503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/>
          <p:cNvCxnSpPr>
            <a:stCxn id="22" idx="4"/>
          </p:cNvCxnSpPr>
          <p:nvPr/>
        </p:nvCxnSpPr>
        <p:spPr>
          <a:xfrm flipH="1">
            <a:off x="6423459" y="4384951"/>
            <a:ext cx="762077" cy="85503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接點 28"/>
          <p:cNvCxnSpPr>
            <a:stCxn id="22" idx="4"/>
            <a:endCxn id="19" idx="0"/>
          </p:cNvCxnSpPr>
          <p:nvPr/>
        </p:nvCxnSpPr>
        <p:spPr>
          <a:xfrm flipH="1">
            <a:off x="4884710" y="4384951"/>
            <a:ext cx="2300826" cy="85503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字方塊 29"/>
              <p:cNvSpPr txBox="1"/>
              <p:nvPr/>
            </p:nvSpPr>
            <p:spPr>
              <a:xfrm>
                <a:off x="6286533" y="5346990"/>
                <a:ext cx="328295" cy="3990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0" name="文字方塊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33" y="5346990"/>
                <a:ext cx="328295" cy="399084"/>
              </a:xfrm>
              <a:prstGeom prst="rect">
                <a:avLst/>
              </a:prstGeom>
              <a:blipFill rotWithShape="0">
                <a:blip r:embed="rId9"/>
                <a:stretch>
                  <a:fillRect l="-11111" r="-14815" b="-2424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字方塊 30"/>
              <p:cNvSpPr txBox="1"/>
              <p:nvPr/>
            </p:nvSpPr>
            <p:spPr>
              <a:xfrm>
                <a:off x="5468767" y="3894924"/>
                <a:ext cx="33945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1" name="文字方塊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8767" y="3894924"/>
                <a:ext cx="339452" cy="369332"/>
              </a:xfrm>
              <a:prstGeom prst="rect">
                <a:avLst/>
              </a:prstGeom>
              <a:blipFill rotWithShape="0">
                <a:blip r:embed="rId10"/>
                <a:stretch>
                  <a:fillRect l="-21429" r="-7143" b="-1475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矩形 31"/>
              <p:cNvSpPr/>
              <p:nvPr/>
            </p:nvSpPr>
            <p:spPr>
              <a:xfrm>
                <a:off x="324194" y="3031266"/>
                <a:ext cx="4920578" cy="10737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′′</m:t>
                              </m:r>
                            </m:sup>
                          </m:sSub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=1|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𝑠𝑖𝑔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2" name="矩形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194" y="3031266"/>
                <a:ext cx="4920578" cy="1073755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7" name="圖片 36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8034" y="5486902"/>
            <a:ext cx="1160110" cy="652562"/>
          </a:xfrm>
          <a:prstGeom prst="rect">
            <a:avLst/>
          </a:prstGeom>
        </p:spPr>
      </p:pic>
      <p:pic>
        <p:nvPicPr>
          <p:cNvPr id="38" name="Picture 2" descr="http://vignette2.wikia.nocookie.net/toarumajutsunoindex/images/c/cc/Mikotoanime.jpg/revision/latest?cb=20141226141052&amp;path-prefix=fr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7385" y="5459699"/>
            <a:ext cx="1195731" cy="674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2" descr="動畫截圖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8318" y="5470140"/>
            <a:ext cx="1241741" cy="702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圖片 39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4846" y="6076429"/>
            <a:ext cx="657220" cy="657220"/>
          </a:xfrm>
          <a:prstGeom prst="rect">
            <a:avLst/>
          </a:prstGeom>
        </p:spPr>
      </p:pic>
      <p:pic>
        <p:nvPicPr>
          <p:cNvPr id="41" name="圖片 40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9621" y="6076429"/>
            <a:ext cx="657220" cy="657220"/>
          </a:xfrm>
          <a:prstGeom prst="rect">
            <a:avLst/>
          </a:prstGeom>
        </p:spPr>
      </p:pic>
      <p:sp>
        <p:nvSpPr>
          <p:cNvPr id="42" name="向右箭號 41"/>
          <p:cNvSpPr/>
          <p:nvPr/>
        </p:nvSpPr>
        <p:spPr>
          <a:xfrm rot="18430963">
            <a:off x="4661547" y="4458745"/>
            <a:ext cx="677230" cy="427517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" name="向右箭號 42"/>
          <p:cNvSpPr/>
          <p:nvPr/>
        </p:nvSpPr>
        <p:spPr>
          <a:xfrm rot="13570635">
            <a:off x="5609259" y="4703348"/>
            <a:ext cx="677230" cy="427517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45" name="直線單箭頭接點 44"/>
          <p:cNvCxnSpPr/>
          <p:nvPr/>
        </p:nvCxnSpPr>
        <p:spPr>
          <a:xfrm flipH="1" flipV="1">
            <a:off x="5749418" y="4703400"/>
            <a:ext cx="399464" cy="39896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5410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9" grpId="0" animBg="1"/>
      <p:bldP spid="20" grpId="0" animBg="1"/>
      <p:bldP spid="21" grpId="0" animBg="1"/>
      <p:bldP spid="22" grpId="0" animBg="1"/>
      <p:bldP spid="23" grpId="0" animBg="1"/>
      <p:bldP spid="30" grpId="0"/>
      <p:bldP spid="31" grpId="0"/>
      <p:bldP spid="32" grpId="0"/>
      <p:bldP spid="42" grpId="0" animBg="1"/>
      <p:bldP spid="43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/>
              <p:cNvSpPr txBox="1"/>
              <p:nvPr/>
            </p:nvSpPr>
            <p:spPr>
              <a:xfrm>
                <a:off x="271737" y="265334"/>
                <a:ext cx="6023444" cy="93692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𝑙𝑜𝑔𝑃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𝑙𝑜𝑔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′′</m:t>
                              </m:r>
                            </m:sup>
                          </m:sSup>
                        </m:sub>
                        <m:sup/>
                        <m:e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p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′′</m:t>
                                      </m:r>
                                    </m:sup>
                                  </m:sSup>
                                </m:e>
                              </m:d>
                            </m:sup>
                          </m:sSup>
                        </m:e>
                      </m:nary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𝑙𝑜𝑔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  <m:sup/>
                        <m:e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p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</m:sup>
                          </m:sSup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" name="文字方塊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737" y="265334"/>
                <a:ext cx="6023444" cy="93692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/>
              <p:cNvSpPr txBox="1"/>
              <p:nvPr/>
            </p:nvSpPr>
            <p:spPr>
              <a:xfrm>
                <a:off x="6739780" y="323298"/>
                <a:ext cx="1760354" cy="8209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𝑙𝑜𝑔𝑃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num>
                        <m:den>
                          <m:r>
                            <a:rPr lang="zh-TW" altLang="en-US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den>
                      </m:f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=?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9780" y="323298"/>
                <a:ext cx="1760354" cy="82099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271737" y="1475340"/>
                <a:ext cx="670505" cy="8065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num>
                        <m:den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737" y="1475340"/>
                <a:ext cx="670505" cy="806503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1083371" y="1424267"/>
                <a:ext cx="2526269" cy="9086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′′</m:t>
                              </m:r>
                            </m:sup>
                          </m:sSup>
                        </m:sub>
                        <m:sup/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′′</m:t>
                                  </m:r>
                                </m:sup>
                              </m:s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sSubSup>
                            <m:sSub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′′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3371" y="1424267"/>
                <a:ext cx="2526269" cy="908647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直線接點 7"/>
          <p:cNvCxnSpPr/>
          <p:nvPr/>
        </p:nvCxnSpPr>
        <p:spPr>
          <a:xfrm>
            <a:off x="1733466" y="892057"/>
            <a:ext cx="1953664" cy="0"/>
          </a:xfrm>
          <a:prstGeom prst="line">
            <a:avLst/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接點 8"/>
          <p:cNvCxnSpPr/>
          <p:nvPr/>
        </p:nvCxnSpPr>
        <p:spPr>
          <a:xfrm>
            <a:off x="4078199" y="892057"/>
            <a:ext cx="2216982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9"/>
          <p:cNvSpPr txBox="1"/>
          <p:nvPr/>
        </p:nvSpPr>
        <p:spPr>
          <a:xfrm>
            <a:off x="3328570" y="851344"/>
            <a:ext cx="3515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 smtClean="0">
                <a:solidFill>
                  <a:srgbClr val="0000FF"/>
                </a:solidFill>
              </a:rPr>
              <a:t>A</a:t>
            </a:r>
            <a:endParaRPr lang="zh-TW" altLang="en-US" sz="2800" dirty="0">
              <a:solidFill>
                <a:srgbClr val="0000FF"/>
              </a:solidFill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5923200" y="842354"/>
            <a:ext cx="3515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 smtClean="0">
                <a:solidFill>
                  <a:srgbClr val="00B050"/>
                </a:solidFill>
              </a:rPr>
              <a:t>B</a:t>
            </a:r>
            <a:endParaRPr lang="zh-TW" altLang="en-US" sz="2800" dirty="0">
              <a:solidFill>
                <a:srgbClr val="00B05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/>
              <p:cNvSpPr txBox="1"/>
              <p:nvPr/>
            </p:nvSpPr>
            <p:spPr>
              <a:xfrm>
                <a:off x="3666424" y="1586452"/>
                <a:ext cx="2291268" cy="4760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′′</m:t>
                                  </m:r>
                                </m:sup>
                              </m:s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′′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2" name="文字方塊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6424" y="1586452"/>
                <a:ext cx="2291268" cy="476092"/>
              </a:xfrm>
              <a:prstGeom prst="rect">
                <a:avLst/>
              </a:prstGeom>
              <a:blipFill rotWithShape="0">
                <a:blip r:embed="rId7"/>
                <a:stretch>
                  <a:fillRect b="-128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直線接點 12"/>
          <p:cNvCxnSpPr/>
          <p:nvPr/>
        </p:nvCxnSpPr>
        <p:spPr>
          <a:xfrm>
            <a:off x="3947871" y="2077058"/>
            <a:ext cx="2024335" cy="0"/>
          </a:xfrm>
          <a:prstGeom prst="line">
            <a:avLst/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/>
              <p:cNvSpPr txBox="1"/>
              <p:nvPr/>
            </p:nvSpPr>
            <p:spPr>
              <a:xfrm>
                <a:off x="3670463" y="2332914"/>
                <a:ext cx="2287229" cy="3990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′′</m:t>
                              </m:r>
                            </m:sup>
                          </m:sSub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=1|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4" name="文字方塊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0463" y="2332914"/>
                <a:ext cx="2287229" cy="399084"/>
              </a:xfrm>
              <a:prstGeom prst="rect">
                <a:avLst/>
              </a:prstGeom>
              <a:blipFill rotWithShape="0">
                <a:blip r:embed="rId8"/>
                <a:stretch>
                  <a:fillRect l="-1067" r="-1867" b="-2615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直線接點 15"/>
          <p:cNvCxnSpPr/>
          <p:nvPr/>
        </p:nvCxnSpPr>
        <p:spPr>
          <a:xfrm>
            <a:off x="4011043" y="2693898"/>
            <a:ext cx="160202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字方塊 32"/>
              <p:cNvSpPr txBox="1"/>
              <p:nvPr/>
            </p:nvSpPr>
            <p:spPr>
              <a:xfrm>
                <a:off x="291938" y="2944687"/>
                <a:ext cx="670505" cy="8065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num>
                        <m:den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3" name="文字方塊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938" y="2944687"/>
                <a:ext cx="670505" cy="806503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字方塊 33"/>
              <p:cNvSpPr txBox="1"/>
              <p:nvPr/>
            </p:nvSpPr>
            <p:spPr>
              <a:xfrm>
                <a:off x="1103573" y="2944687"/>
                <a:ext cx="2599878" cy="93692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  <m:sup/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sSubSup>
                            <m:sSub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4" name="文字方塊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3573" y="2944687"/>
                <a:ext cx="2599878" cy="936923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字方塊 34"/>
              <p:cNvSpPr txBox="1"/>
              <p:nvPr/>
            </p:nvSpPr>
            <p:spPr>
              <a:xfrm>
                <a:off x="3682090" y="3126617"/>
                <a:ext cx="2291268" cy="4760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5" name="文字方塊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2090" y="3126617"/>
                <a:ext cx="2291268" cy="476092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直線接點 35"/>
          <p:cNvCxnSpPr/>
          <p:nvPr/>
        </p:nvCxnSpPr>
        <p:spPr>
          <a:xfrm>
            <a:off x="4023224" y="3602709"/>
            <a:ext cx="1899976" cy="0"/>
          </a:xfrm>
          <a:prstGeom prst="line">
            <a:avLst/>
          </a:prstGeom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字方塊 36"/>
          <p:cNvSpPr txBox="1"/>
          <p:nvPr/>
        </p:nvSpPr>
        <p:spPr>
          <a:xfrm>
            <a:off x="6098976" y="2914192"/>
            <a:ext cx="25555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/>
              <a:t>Exact computing is not tractable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字方塊 1"/>
              <p:cNvSpPr txBox="1"/>
              <p:nvPr/>
            </p:nvSpPr>
            <p:spPr>
              <a:xfrm>
                <a:off x="3215420" y="4260453"/>
                <a:ext cx="214186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" name="文字方塊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5420" y="4260453"/>
                <a:ext cx="2141868" cy="369332"/>
              </a:xfrm>
              <a:prstGeom prst="rect">
                <a:avLst/>
              </a:prstGeom>
              <a:blipFill rotWithShape="0">
                <a:blip r:embed="rId12"/>
                <a:stretch>
                  <a:fillRect l="-1420" b="-8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字方塊 37"/>
              <p:cNvSpPr txBox="1"/>
              <p:nvPr/>
            </p:nvSpPr>
            <p:spPr>
              <a:xfrm>
                <a:off x="3183969" y="4823249"/>
                <a:ext cx="220477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2 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8" name="文字方塊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3969" y="4823249"/>
                <a:ext cx="2204770" cy="369332"/>
              </a:xfrm>
              <a:prstGeom prst="rect">
                <a:avLst/>
              </a:prstGeom>
              <a:blipFill rotWithShape="0">
                <a:blip r:embed="rId13"/>
                <a:stretch>
                  <a:fillRect l="-1381" b="-655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字方塊 38"/>
              <p:cNvSpPr txBox="1"/>
              <p:nvPr/>
            </p:nvSpPr>
            <p:spPr>
              <a:xfrm>
                <a:off x="3183969" y="6046795"/>
                <a:ext cx="22954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9" name="文字方塊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3969" y="6046795"/>
                <a:ext cx="2295437" cy="369332"/>
              </a:xfrm>
              <a:prstGeom prst="rect">
                <a:avLst/>
              </a:prstGeom>
              <a:blipFill rotWithShape="0">
                <a:blip r:embed="rId14"/>
                <a:stretch>
                  <a:fillRect l="-1326" b="-655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文字方塊 16"/>
          <p:cNvSpPr txBox="1"/>
          <p:nvPr/>
        </p:nvSpPr>
        <p:spPr>
          <a:xfrm rot="5400000">
            <a:off x="3780270" y="5358078"/>
            <a:ext cx="10121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dirty="0" smtClean="0"/>
              <a:t>……</a:t>
            </a:r>
            <a:endParaRPr lang="zh-TW" altLang="en-US" sz="2800" b="1" dirty="0"/>
          </a:p>
        </p:txBody>
      </p:sp>
      <p:sp>
        <p:nvSpPr>
          <p:cNvPr id="40" name="右大括弧 39"/>
          <p:cNvSpPr/>
          <p:nvPr/>
        </p:nvSpPr>
        <p:spPr>
          <a:xfrm>
            <a:off x="5439009" y="4071306"/>
            <a:ext cx="677332" cy="2501555"/>
          </a:xfrm>
          <a:prstGeom prst="rightBrace">
            <a:avLst>
              <a:gd name="adj1" fmla="val 53333"/>
              <a:gd name="adj2" fmla="val 50000"/>
            </a:avLst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字方塊 40"/>
              <p:cNvSpPr txBox="1"/>
              <p:nvPr/>
            </p:nvSpPr>
            <p:spPr>
              <a:xfrm>
                <a:off x="6391306" y="4709537"/>
                <a:ext cx="1784463" cy="12115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Sup>
                            <m:sSubSup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41" name="文字方塊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1306" y="4709537"/>
                <a:ext cx="1784463" cy="1211550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文字方塊 41"/>
          <p:cNvSpPr txBox="1"/>
          <p:nvPr/>
        </p:nvSpPr>
        <p:spPr>
          <a:xfrm>
            <a:off x="960155" y="4624454"/>
            <a:ext cx="214761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 smtClean="0"/>
              <a:t>Sample by Gibbs sampling</a:t>
            </a:r>
            <a:endParaRPr lang="zh-TW" altLang="en-US" sz="2800" dirty="0"/>
          </a:p>
        </p:txBody>
      </p:sp>
      <p:sp>
        <p:nvSpPr>
          <p:cNvPr id="43" name="文字方塊 42"/>
          <p:cNvSpPr txBox="1"/>
          <p:nvPr/>
        </p:nvSpPr>
        <p:spPr>
          <a:xfrm>
            <a:off x="5992408" y="2304127"/>
            <a:ext cx="21607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/>
              <a:t>Just a sigmoid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736461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2" grpId="0"/>
      <p:bldP spid="38" grpId="0"/>
      <p:bldP spid="39" grpId="0"/>
      <p:bldP spid="17" grpId="0"/>
      <p:bldP spid="40" grpId="0" animBg="1"/>
      <p:bldP spid="41" grpId="0"/>
      <p:bldP spid="42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RBM </a:t>
            </a:r>
            <a:r>
              <a:rPr lang="en-US" altLang="zh-TW" dirty="0" smtClean="0"/>
              <a:t>–Gibbs </a:t>
            </a:r>
            <a:r>
              <a:rPr lang="en-US" altLang="zh-TW" dirty="0"/>
              <a:t>Sampling</a:t>
            </a:r>
            <a:endParaRPr lang="zh-TW" altLang="en-US" dirty="0"/>
          </a:p>
        </p:txBody>
      </p:sp>
      <p:sp>
        <p:nvSpPr>
          <p:cNvPr id="4" name="橢圓 3"/>
          <p:cNvSpPr/>
          <p:nvPr/>
        </p:nvSpPr>
        <p:spPr>
          <a:xfrm>
            <a:off x="389127" y="5060783"/>
            <a:ext cx="638628" cy="63862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橢圓 4"/>
          <p:cNvSpPr/>
          <p:nvPr/>
        </p:nvSpPr>
        <p:spPr>
          <a:xfrm>
            <a:off x="1922648" y="5060783"/>
            <a:ext cx="638628" cy="63862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橢圓 5"/>
          <p:cNvSpPr/>
          <p:nvPr/>
        </p:nvSpPr>
        <p:spPr>
          <a:xfrm>
            <a:off x="1005582" y="3174256"/>
            <a:ext cx="638628" cy="63862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橢圓 6"/>
          <p:cNvSpPr/>
          <p:nvPr/>
        </p:nvSpPr>
        <p:spPr>
          <a:xfrm>
            <a:off x="2629738" y="3174256"/>
            <a:ext cx="638628" cy="63862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橢圓 7"/>
          <p:cNvSpPr/>
          <p:nvPr/>
        </p:nvSpPr>
        <p:spPr>
          <a:xfrm>
            <a:off x="3456169" y="5060783"/>
            <a:ext cx="638628" cy="63862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直線接點 8"/>
          <p:cNvCxnSpPr>
            <a:stCxn id="6" idx="4"/>
            <a:endCxn id="8" idx="0"/>
          </p:cNvCxnSpPr>
          <p:nvPr/>
        </p:nvCxnSpPr>
        <p:spPr>
          <a:xfrm>
            <a:off x="1324896" y="3812884"/>
            <a:ext cx="2450587" cy="124789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接點 9"/>
          <p:cNvCxnSpPr>
            <a:stCxn id="6" idx="4"/>
            <a:endCxn id="5" idx="0"/>
          </p:cNvCxnSpPr>
          <p:nvPr/>
        </p:nvCxnSpPr>
        <p:spPr>
          <a:xfrm>
            <a:off x="1324896" y="3812884"/>
            <a:ext cx="917066" cy="124789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接點 10"/>
          <p:cNvCxnSpPr>
            <a:stCxn id="6" idx="4"/>
            <a:endCxn id="4" idx="0"/>
          </p:cNvCxnSpPr>
          <p:nvPr/>
        </p:nvCxnSpPr>
        <p:spPr>
          <a:xfrm flipH="1">
            <a:off x="708441" y="3812884"/>
            <a:ext cx="616455" cy="124789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/>
          <p:cNvCxnSpPr>
            <a:stCxn id="7" idx="4"/>
            <a:endCxn id="8" idx="0"/>
          </p:cNvCxnSpPr>
          <p:nvPr/>
        </p:nvCxnSpPr>
        <p:spPr>
          <a:xfrm>
            <a:off x="2949052" y="3812884"/>
            <a:ext cx="826431" cy="124789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接點 12"/>
          <p:cNvCxnSpPr>
            <a:stCxn id="7" idx="4"/>
            <a:endCxn id="5" idx="0"/>
          </p:cNvCxnSpPr>
          <p:nvPr/>
        </p:nvCxnSpPr>
        <p:spPr>
          <a:xfrm flipH="1">
            <a:off x="2241962" y="3812884"/>
            <a:ext cx="707090" cy="124789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/>
          <p:cNvCxnSpPr>
            <a:stCxn id="7" idx="4"/>
            <a:endCxn id="4" idx="0"/>
          </p:cNvCxnSpPr>
          <p:nvPr/>
        </p:nvCxnSpPr>
        <p:spPr>
          <a:xfrm flipH="1">
            <a:off x="708441" y="3812884"/>
            <a:ext cx="2240611" cy="124789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/>
              <p:cNvSpPr txBox="1"/>
              <p:nvPr/>
            </p:nvSpPr>
            <p:spPr>
              <a:xfrm>
                <a:off x="553368" y="5159167"/>
                <a:ext cx="3649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5" name="文字方塊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368" y="5159167"/>
                <a:ext cx="364908" cy="369332"/>
              </a:xfrm>
              <a:prstGeom prst="rect">
                <a:avLst/>
              </a:prstGeom>
              <a:blipFill rotWithShape="0">
                <a:blip r:embed="rId2"/>
                <a:stretch>
                  <a:fillRect l="-11667" r="-8333"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/>
              <p:cNvSpPr txBox="1"/>
              <p:nvPr/>
            </p:nvSpPr>
            <p:spPr>
              <a:xfrm>
                <a:off x="2110264" y="5167787"/>
                <a:ext cx="3720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6" name="文字方塊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0264" y="5167787"/>
                <a:ext cx="372025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9836" r="-8197" b="-1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/>
              <p:cNvSpPr txBox="1"/>
              <p:nvPr/>
            </p:nvSpPr>
            <p:spPr>
              <a:xfrm>
                <a:off x="3636570" y="5166403"/>
                <a:ext cx="3720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7" name="文字方塊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6570" y="5166403"/>
                <a:ext cx="372025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11475" r="-8197" b="-1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/>
              <p:cNvSpPr txBox="1"/>
              <p:nvPr/>
            </p:nvSpPr>
            <p:spPr>
              <a:xfrm>
                <a:off x="1232283" y="3322857"/>
                <a:ext cx="37593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8" name="文字方塊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2283" y="3322857"/>
                <a:ext cx="375936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19355" r="-6452"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/>
              <p:cNvSpPr txBox="1"/>
              <p:nvPr/>
            </p:nvSpPr>
            <p:spPr>
              <a:xfrm>
                <a:off x="2814079" y="3308078"/>
                <a:ext cx="3830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9" name="文字方塊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4079" y="3308078"/>
                <a:ext cx="383054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19355" r="-8065" b="-1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字方塊 19"/>
              <p:cNvSpPr txBox="1"/>
              <p:nvPr/>
            </p:nvSpPr>
            <p:spPr>
              <a:xfrm>
                <a:off x="315623" y="4422155"/>
                <a:ext cx="5516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0" name="文字方塊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623" y="4422155"/>
                <a:ext cx="551689" cy="369332"/>
              </a:xfrm>
              <a:prstGeom prst="rect">
                <a:avLst/>
              </a:prstGeom>
              <a:blipFill rotWithShape="0">
                <a:blip r:embed="rId7"/>
                <a:stretch>
                  <a:fillRect l="-7778" r="-4444"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字方塊 20"/>
              <p:cNvSpPr txBox="1"/>
              <p:nvPr/>
            </p:nvSpPr>
            <p:spPr>
              <a:xfrm>
                <a:off x="1060746" y="4712087"/>
                <a:ext cx="55880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1" name="文字方塊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0746" y="4712087"/>
                <a:ext cx="558807" cy="369332"/>
              </a:xfrm>
              <a:prstGeom prst="rect">
                <a:avLst/>
              </a:prstGeom>
              <a:blipFill rotWithShape="0">
                <a:blip r:embed="rId8"/>
                <a:stretch>
                  <a:fillRect l="-6522" r="-3261"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1"/>
              <p:cNvSpPr txBox="1"/>
              <p:nvPr/>
            </p:nvSpPr>
            <p:spPr>
              <a:xfrm>
                <a:off x="1603334" y="4690019"/>
                <a:ext cx="5516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2" name="文字方塊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3334" y="4690019"/>
                <a:ext cx="551689" cy="369332"/>
              </a:xfrm>
              <a:prstGeom prst="rect">
                <a:avLst/>
              </a:prstGeom>
              <a:blipFill rotWithShape="0">
                <a:blip r:embed="rId9"/>
                <a:stretch>
                  <a:fillRect l="-6593" r="-3297"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22"/>
              <p:cNvSpPr txBox="1"/>
              <p:nvPr/>
            </p:nvSpPr>
            <p:spPr>
              <a:xfrm>
                <a:off x="2325621" y="4712087"/>
                <a:ext cx="55880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3" name="文字方塊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5621" y="4712087"/>
                <a:ext cx="558807" cy="369332"/>
              </a:xfrm>
              <a:prstGeom prst="rect">
                <a:avLst/>
              </a:prstGeom>
              <a:blipFill rotWithShape="0">
                <a:blip r:embed="rId10"/>
                <a:stretch>
                  <a:fillRect l="-6522" r="-3261"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字方塊 23"/>
              <p:cNvSpPr txBox="1"/>
              <p:nvPr/>
            </p:nvSpPr>
            <p:spPr>
              <a:xfrm>
                <a:off x="2973681" y="4724559"/>
                <a:ext cx="5516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4" name="文字方塊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3681" y="4724559"/>
                <a:ext cx="551689" cy="369332"/>
              </a:xfrm>
              <a:prstGeom prst="rect">
                <a:avLst/>
              </a:prstGeom>
              <a:blipFill rotWithShape="0">
                <a:blip r:embed="rId11"/>
                <a:stretch>
                  <a:fillRect l="-7778" r="-4444"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字方塊 24"/>
              <p:cNvSpPr txBox="1"/>
              <p:nvPr/>
            </p:nvSpPr>
            <p:spPr>
              <a:xfrm>
                <a:off x="3555878" y="4399761"/>
                <a:ext cx="55880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23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5" name="文字方塊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5878" y="4399761"/>
                <a:ext cx="558807" cy="369332"/>
              </a:xfrm>
              <a:prstGeom prst="rect">
                <a:avLst/>
              </a:prstGeom>
              <a:blipFill rotWithShape="0">
                <a:blip r:embed="rId12"/>
                <a:stretch>
                  <a:fillRect l="-6522" r="-3261" b="-1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字方塊 2"/>
          <p:cNvSpPr txBox="1"/>
          <p:nvPr/>
        </p:nvSpPr>
        <p:spPr>
          <a:xfrm>
            <a:off x="835828" y="2132435"/>
            <a:ext cx="28474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/>
              <a:t>Use Gibbs sampling to sample from P(</a:t>
            </a:r>
            <a:r>
              <a:rPr lang="en-US" altLang="zh-TW" sz="2400" dirty="0" err="1" smtClean="0"/>
              <a:t>x,h</a:t>
            </a:r>
            <a:r>
              <a:rPr lang="en-US" altLang="zh-TW" sz="2400" dirty="0" smtClean="0"/>
              <a:t>)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字方塊 42"/>
              <p:cNvSpPr txBox="1"/>
              <p:nvPr/>
            </p:nvSpPr>
            <p:spPr>
              <a:xfrm>
                <a:off x="4171835" y="1784587"/>
                <a:ext cx="297254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zh-TW" sz="2400" dirty="0" smtClean="0"/>
                  <a:t>Random initialize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3" name="文字方塊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1835" y="1784587"/>
                <a:ext cx="2972545" cy="369332"/>
              </a:xfrm>
              <a:prstGeom prst="rect">
                <a:avLst/>
              </a:prstGeom>
              <a:blipFill rotWithShape="0">
                <a:blip r:embed="rId13"/>
                <a:stretch>
                  <a:fillRect l="-6148" t="-26667" r="-1025" b="-50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文字方塊 43"/>
          <p:cNvSpPr txBox="1"/>
          <p:nvPr/>
        </p:nvSpPr>
        <p:spPr>
          <a:xfrm>
            <a:off x="4114685" y="2208724"/>
            <a:ext cx="21992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/>
              <a:t>For n = 1 to N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文字方塊 44"/>
              <p:cNvSpPr txBox="1"/>
              <p:nvPr/>
            </p:nvSpPr>
            <p:spPr>
              <a:xfrm>
                <a:off x="4357008" y="4347148"/>
                <a:ext cx="3488712" cy="3774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Sup>
                            <m:sSub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b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b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b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5" name="文字方塊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7008" y="4347148"/>
                <a:ext cx="3488712" cy="377411"/>
              </a:xfrm>
              <a:prstGeom prst="rect">
                <a:avLst/>
              </a:prstGeom>
              <a:blipFill rotWithShape="0">
                <a:blip r:embed="rId14"/>
                <a:stretch>
                  <a:fillRect l="-1748" b="-3387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字方塊 45"/>
              <p:cNvSpPr txBox="1"/>
              <p:nvPr/>
            </p:nvSpPr>
            <p:spPr>
              <a:xfrm>
                <a:off x="4314787" y="4913255"/>
                <a:ext cx="3493585" cy="3770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Sup>
                            <m:sSub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b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b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b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6" name="文字方塊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4787" y="4913255"/>
                <a:ext cx="3493585" cy="377026"/>
              </a:xfrm>
              <a:prstGeom prst="rect">
                <a:avLst/>
              </a:prstGeom>
              <a:blipFill rotWithShape="0">
                <a:blip r:embed="rId15"/>
                <a:stretch>
                  <a:fillRect b="-3064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字方塊 46"/>
              <p:cNvSpPr txBox="1"/>
              <p:nvPr/>
            </p:nvSpPr>
            <p:spPr>
              <a:xfrm>
                <a:off x="4375848" y="2719669"/>
                <a:ext cx="4409027" cy="3774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Sup>
                            <m:sSub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b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b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7" name="文字方塊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5848" y="2719669"/>
                <a:ext cx="4409027" cy="377411"/>
              </a:xfrm>
              <a:prstGeom prst="rect">
                <a:avLst/>
              </a:prstGeom>
              <a:blipFill rotWithShape="0">
                <a:blip r:embed="rId16"/>
                <a:stretch>
                  <a:fillRect l="-553" b="-3387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字方塊 47"/>
              <p:cNvSpPr txBox="1"/>
              <p:nvPr/>
            </p:nvSpPr>
            <p:spPr>
              <a:xfrm>
                <a:off x="4356870" y="3267594"/>
                <a:ext cx="4122795" cy="3774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Sup>
                            <m:sSub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b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b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8" name="文字方塊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6870" y="3267594"/>
                <a:ext cx="4122795" cy="377411"/>
              </a:xfrm>
              <a:prstGeom prst="rect">
                <a:avLst/>
              </a:prstGeom>
              <a:blipFill rotWithShape="0">
                <a:blip r:embed="rId17"/>
                <a:stretch>
                  <a:fillRect l="-592" b="-3387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字方塊 48"/>
              <p:cNvSpPr txBox="1"/>
              <p:nvPr/>
            </p:nvSpPr>
            <p:spPr>
              <a:xfrm>
                <a:off x="4305293" y="3781793"/>
                <a:ext cx="3955442" cy="3774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Sup>
                            <m:sSub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b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b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9" name="文字方塊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5293" y="3781793"/>
                <a:ext cx="3955442" cy="377411"/>
              </a:xfrm>
              <a:prstGeom prst="rect">
                <a:avLst/>
              </a:prstGeom>
              <a:blipFill rotWithShape="0">
                <a:blip r:embed="rId18"/>
                <a:stretch>
                  <a:fillRect b="-3387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字方塊 34"/>
              <p:cNvSpPr txBox="1"/>
              <p:nvPr/>
            </p:nvSpPr>
            <p:spPr>
              <a:xfrm>
                <a:off x="4342227" y="5421847"/>
                <a:ext cx="394335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 smtClean="0"/>
                  <a:t>Obtain one sample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altLang="zh-TW" sz="2400" i="1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5" name="文字方塊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2227" y="5421847"/>
                <a:ext cx="3943350" cy="461665"/>
              </a:xfrm>
              <a:prstGeom prst="rect">
                <a:avLst/>
              </a:prstGeom>
              <a:blipFill rotWithShape="0">
                <a:blip r:embed="rId19"/>
                <a:stretch>
                  <a:fillRect l="-2318" t="-10526" b="-289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文字方塊 49"/>
          <p:cNvSpPr txBox="1"/>
          <p:nvPr/>
        </p:nvSpPr>
        <p:spPr>
          <a:xfrm>
            <a:off x="5504340" y="5842508"/>
            <a:ext cx="31657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/>
              <a:t>( as sample from </a:t>
            </a:r>
            <a:r>
              <a:rPr lang="en-US" altLang="zh-TW" sz="2400" dirty="0"/>
              <a:t>P(</a:t>
            </a:r>
            <a:r>
              <a:rPr lang="en-US" altLang="zh-TW" sz="2400" dirty="0" err="1"/>
              <a:t>x,h</a:t>
            </a:r>
            <a:r>
              <a:rPr lang="en-US" altLang="zh-TW" sz="2400" dirty="0" smtClean="0"/>
              <a:t>) )</a:t>
            </a:r>
            <a:endParaRPr lang="zh-TW" altLang="en-US" sz="2400" dirty="0"/>
          </a:p>
        </p:txBody>
      </p:sp>
      <p:cxnSp>
        <p:nvCxnSpPr>
          <p:cNvPr id="52" name="直線接點 51"/>
          <p:cNvCxnSpPr/>
          <p:nvPr/>
        </p:nvCxnSpPr>
        <p:spPr>
          <a:xfrm>
            <a:off x="5672452" y="2963432"/>
            <a:ext cx="1250862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接點 52"/>
          <p:cNvCxnSpPr/>
          <p:nvPr/>
        </p:nvCxnSpPr>
        <p:spPr>
          <a:xfrm>
            <a:off x="5658107" y="3492744"/>
            <a:ext cx="1062007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接點 53"/>
          <p:cNvCxnSpPr/>
          <p:nvPr/>
        </p:nvCxnSpPr>
        <p:spPr>
          <a:xfrm>
            <a:off x="5672452" y="3970498"/>
            <a:ext cx="868936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接點 55"/>
          <p:cNvCxnSpPr/>
          <p:nvPr/>
        </p:nvCxnSpPr>
        <p:spPr>
          <a:xfrm>
            <a:off x="7087235" y="4544233"/>
            <a:ext cx="590822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接點 56"/>
          <p:cNvCxnSpPr/>
          <p:nvPr/>
        </p:nvCxnSpPr>
        <p:spPr>
          <a:xfrm>
            <a:off x="7087235" y="5101768"/>
            <a:ext cx="590822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4755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4" grpId="0"/>
      <p:bldP spid="45" grpId="0"/>
      <p:bldP spid="46" grpId="0"/>
      <p:bldP spid="47" grpId="0"/>
      <p:bldP spid="48" grpId="0"/>
      <p:bldP spid="49" grpId="0"/>
      <p:bldP spid="35" grpId="0"/>
      <p:bldP spid="50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矩形 40"/>
          <p:cNvSpPr/>
          <p:nvPr/>
        </p:nvSpPr>
        <p:spPr>
          <a:xfrm>
            <a:off x="4326480" y="4338196"/>
            <a:ext cx="2895340" cy="88246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矩形 25"/>
          <p:cNvSpPr/>
          <p:nvPr/>
        </p:nvSpPr>
        <p:spPr>
          <a:xfrm>
            <a:off x="4337661" y="2686449"/>
            <a:ext cx="2884159" cy="152585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RBM </a:t>
            </a:r>
            <a:r>
              <a:rPr lang="en-US" altLang="zh-TW" dirty="0" smtClean="0"/>
              <a:t>–Gibbs </a:t>
            </a:r>
            <a:r>
              <a:rPr lang="en-US" altLang="zh-TW" dirty="0"/>
              <a:t>Sampling</a:t>
            </a:r>
            <a:endParaRPr lang="zh-TW" altLang="en-US" dirty="0"/>
          </a:p>
        </p:txBody>
      </p:sp>
      <p:sp>
        <p:nvSpPr>
          <p:cNvPr id="4" name="橢圓 3"/>
          <p:cNvSpPr/>
          <p:nvPr/>
        </p:nvSpPr>
        <p:spPr>
          <a:xfrm>
            <a:off x="389127" y="5060783"/>
            <a:ext cx="638628" cy="63862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橢圓 4"/>
          <p:cNvSpPr/>
          <p:nvPr/>
        </p:nvSpPr>
        <p:spPr>
          <a:xfrm>
            <a:off x="1922648" y="5060783"/>
            <a:ext cx="638628" cy="63862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橢圓 5"/>
          <p:cNvSpPr/>
          <p:nvPr/>
        </p:nvSpPr>
        <p:spPr>
          <a:xfrm>
            <a:off x="1005582" y="3174256"/>
            <a:ext cx="638628" cy="63862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橢圓 6"/>
          <p:cNvSpPr/>
          <p:nvPr/>
        </p:nvSpPr>
        <p:spPr>
          <a:xfrm>
            <a:off x="2629738" y="3174256"/>
            <a:ext cx="638628" cy="63862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橢圓 7"/>
          <p:cNvSpPr/>
          <p:nvPr/>
        </p:nvSpPr>
        <p:spPr>
          <a:xfrm>
            <a:off x="3456169" y="5060783"/>
            <a:ext cx="638628" cy="63862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直線接點 8"/>
          <p:cNvCxnSpPr>
            <a:stCxn id="6" idx="4"/>
            <a:endCxn id="8" idx="0"/>
          </p:cNvCxnSpPr>
          <p:nvPr/>
        </p:nvCxnSpPr>
        <p:spPr>
          <a:xfrm>
            <a:off x="1324896" y="3812884"/>
            <a:ext cx="2450587" cy="124789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接點 9"/>
          <p:cNvCxnSpPr>
            <a:stCxn id="6" idx="4"/>
            <a:endCxn id="5" idx="0"/>
          </p:cNvCxnSpPr>
          <p:nvPr/>
        </p:nvCxnSpPr>
        <p:spPr>
          <a:xfrm>
            <a:off x="1324896" y="3812884"/>
            <a:ext cx="917066" cy="124789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接點 10"/>
          <p:cNvCxnSpPr>
            <a:stCxn id="6" idx="4"/>
            <a:endCxn id="4" idx="0"/>
          </p:cNvCxnSpPr>
          <p:nvPr/>
        </p:nvCxnSpPr>
        <p:spPr>
          <a:xfrm flipH="1">
            <a:off x="708441" y="3812884"/>
            <a:ext cx="616455" cy="124789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/>
          <p:cNvCxnSpPr>
            <a:stCxn id="7" idx="4"/>
            <a:endCxn id="8" idx="0"/>
          </p:cNvCxnSpPr>
          <p:nvPr/>
        </p:nvCxnSpPr>
        <p:spPr>
          <a:xfrm>
            <a:off x="2949052" y="3812884"/>
            <a:ext cx="826431" cy="124789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接點 12"/>
          <p:cNvCxnSpPr>
            <a:stCxn id="7" idx="4"/>
            <a:endCxn id="5" idx="0"/>
          </p:cNvCxnSpPr>
          <p:nvPr/>
        </p:nvCxnSpPr>
        <p:spPr>
          <a:xfrm flipH="1">
            <a:off x="2241962" y="3812884"/>
            <a:ext cx="707090" cy="124789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/>
          <p:cNvCxnSpPr>
            <a:stCxn id="7" idx="4"/>
            <a:endCxn id="4" idx="0"/>
          </p:cNvCxnSpPr>
          <p:nvPr/>
        </p:nvCxnSpPr>
        <p:spPr>
          <a:xfrm flipH="1">
            <a:off x="708441" y="3812884"/>
            <a:ext cx="2240611" cy="124789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/>
              <p:cNvSpPr txBox="1"/>
              <p:nvPr/>
            </p:nvSpPr>
            <p:spPr>
              <a:xfrm>
                <a:off x="553368" y="5159167"/>
                <a:ext cx="3649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5" name="文字方塊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368" y="5159167"/>
                <a:ext cx="364908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11667" r="-8333"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/>
              <p:cNvSpPr txBox="1"/>
              <p:nvPr/>
            </p:nvSpPr>
            <p:spPr>
              <a:xfrm>
                <a:off x="2110264" y="5167787"/>
                <a:ext cx="3720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6" name="文字方塊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0264" y="5167787"/>
                <a:ext cx="372025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9836" r="-8197" b="-1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/>
              <p:cNvSpPr txBox="1"/>
              <p:nvPr/>
            </p:nvSpPr>
            <p:spPr>
              <a:xfrm>
                <a:off x="3636570" y="5166403"/>
                <a:ext cx="3720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7" name="文字方塊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6570" y="5166403"/>
                <a:ext cx="372025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11475" r="-8197" b="-1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/>
              <p:cNvSpPr txBox="1"/>
              <p:nvPr/>
            </p:nvSpPr>
            <p:spPr>
              <a:xfrm>
                <a:off x="1232283" y="3322857"/>
                <a:ext cx="37593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8" name="文字方塊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2283" y="3322857"/>
                <a:ext cx="375936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19355" r="-6452"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/>
              <p:cNvSpPr txBox="1"/>
              <p:nvPr/>
            </p:nvSpPr>
            <p:spPr>
              <a:xfrm>
                <a:off x="2814079" y="3308078"/>
                <a:ext cx="3830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9" name="文字方塊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4079" y="3308078"/>
                <a:ext cx="383054" cy="369332"/>
              </a:xfrm>
              <a:prstGeom prst="rect">
                <a:avLst/>
              </a:prstGeom>
              <a:blipFill rotWithShape="0">
                <a:blip r:embed="rId7"/>
                <a:stretch>
                  <a:fillRect l="-19355" r="-8065" b="-1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字方塊 19"/>
              <p:cNvSpPr txBox="1"/>
              <p:nvPr/>
            </p:nvSpPr>
            <p:spPr>
              <a:xfrm>
                <a:off x="315623" y="4422155"/>
                <a:ext cx="5516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0" name="文字方塊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623" y="4422155"/>
                <a:ext cx="551689" cy="369332"/>
              </a:xfrm>
              <a:prstGeom prst="rect">
                <a:avLst/>
              </a:prstGeom>
              <a:blipFill rotWithShape="0">
                <a:blip r:embed="rId8"/>
                <a:stretch>
                  <a:fillRect l="-7778" r="-4444"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字方塊 20"/>
              <p:cNvSpPr txBox="1"/>
              <p:nvPr/>
            </p:nvSpPr>
            <p:spPr>
              <a:xfrm>
                <a:off x="1060746" y="4712087"/>
                <a:ext cx="55880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1" name="文字方塊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0746" y="4712087"/>
                <a:ext cx="558807" cy="369332"/>
              </a:xfrm>
              <a:prstGeom prst="rect">
                <a:avLst/>
              </a:prstGeom>
              <a:blipFill rotWithShape="0">
                <a:blip r:embed="rId9"/>
                <a:stretch>
                  <a:fillRect l="-6522" r="-3261"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1"/>
              <p:cNvSpPr txBox="1"/>
              <p:nvPr/>
            </p:nvSpPr>
            <p:spPr>
              <a:xfrm>
                <a:off x="1603334" y="4690019"/>
                <a:ext cx="5516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2" name="文字方塊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3334" y="4690019"/>
                <a:ext cx="551689" cy="369332"/>
              </a:xfrm>
              <a:prstGeom prst="rect">
                <a:avLst/>
              </a:prstGeom>
              <a:blipFill rotWithShape="0">
                <a:blip r:embed="rId10"/>
                <a:stretch>
                  <a:fillRect l="-6593" r="-3297"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22"/>
              <p:cNvSpPr txBox="1"/>
              <p:nvPr/>
            </p:nvSpPr>
            <p:spPr>
              <a:xfrm>
                <a:off x="2325621" y="4712087"/>
                <a:ext cx="55880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3" name="文字方塊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5621" y="4712087"/>
                <a:ext cx="558807" cy="369332"/>
              </a:xfrm>
              <a:prstGeom prst="rect">
                <a:avLst/>
              </a:prstGeom>
              <a:blipFill rotWithShape="0">
                <a:blip r:embed="rId11"/>
                <a:stretch>
                  <a:fillRect l="-6522" r="-3261"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字方塊 23"/>
              <p:cNvSpPr txBox="1"/>
              <p:nvPr/>
            </p:nvSpPr>
            <p:spPr>
              <a:xfrm>
                <a:off x="2973681" y="4724559"/>
                <a:ext cx="5516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4" name="文字方塊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3681" y="4724559"/>
                <a:ext cx="551689" cy="369332"/>
              </a:xfrm>
              <a:prstGeom prst="rect">
                <a:avLst/>
              </a:prstGeom>
              <a:blipFill rotWithShape="0">
                <a:blip r:embed="rId12"/>
                <a:stretch>
                  <a:fillRect l="-7778" r="-4444"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字方塊 24"/>
              <p:cNvSpPr txBox="1"/>
              <p:nvPr/>
            </p:nvSpPr>
            <p:spPr>
              <a:xfrm>
                <a:off x="3555878" y="4399761"/>
                <a:ext cx="55880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23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5" name="文字方塊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5878" y="4399761"/>
                <a:ext cx="558807" cy="369332"/>
              </a:xfrm>
              <a:prstGeom prst="rect">
                <a:avLst/>
              </a:prstGeom>
              <a:blipFill rotWithShape="0">
                <a:blip r:embed="rId13"/>
                <a:stretch>
                  <a:fillRect l="-6522" r="-3261" b="-1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字方塊 2"/>
          <p:cNvSpPr txBox="1"/>
          <p:nvPr/>
        </p:nvSpPr>
        <p:spPr>
          <a:xfrm>
            <a:off x="835828" y="2132435"/>
            <a:ext cx="28474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/>
              <a:t>Use Gibbs sampling to sample from P(</a:t>
            </a:r>
            <a:r>
              <a:rPr lang="en-US" altLang="zh-TW" sz="2400" dirty="0" err="1" smtClean="0"/>
              <a:t>x,h</a:t>
            </a:r>
            <a:r>
              <a:rPr lang="en-US" altLang="zh-TW" sz="2400" dirty="0" smtClean="0"/>
              <a:t>)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字方塊 42"/>
              <p:cNvSpPr txBox="1"/>
              <p:nvPr/>
            </p:nvSpPr>
            <p:spPr>
              <a:xfrm>
                <a:off x="4171835" y="1784587"/>
                <a:ext cx="297254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zh-TW" sz="2400" dirty="0" smtClean="0"/>
                  <a:t>Random initialize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3" name="文字方塊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1835" y="1784587"/>
                <a:ext cx="2972545" cy="369332"/>
              </a:xfrm>
              <a:prstGeom prst="rect">
                <a:avLst/>
              </a:prstGeom>
              <a:blipFill rotWithShape="0">
                <a:blip r:embed="rId14"/>
                <a:stretch>
                  <a:fillRect l="-6148" t="-26667" r="-1025" b="-50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文字方塊 43"/>
          <p:cNvSpPr txBox="1"/>
          <p:nvPr/>
        </p:nvSpPr>
        <p:spPr>
          <a:xfrm>
            <a:off x="4114685" y="2208724"/>
            <a:ext cx="21992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/>
              <a:t>For n = 1 to N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文字方塊 58"/>
              <p:cNvSpPr txBox="1"/>
              <p:nvPr/>
            </p:nvSpPr>
            <p:spPr>
              <a:xfrm>
                <a:off x="7153187" y="3887271"/>
                <a:ext cx="2066335" cy="43056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Sup>
                            <m:sSubSup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/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9" name="文字方塊 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3187" y="3887271"/>
                <a:ext cx="2066335" cy="430567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文字方塊 59"/>
              <p:cNvSpPr txBox="1"/>
              <p:nvPr/>
            </p:nvSpPr>
            <p:spPr>
              <a:xfrm>
                <a:off x="7203987" y="4921169"/>
                <a:ext cx="1787925" cy="3789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/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|</m:t>
                          </m:r>
                          <m:sSubSup>
                            <m:sSub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/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0" name="文字方塊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3987" y="4921169"/>
                <a:ext cx="1787925" cy="378950"/>
              </a:xfrm>
              <a:prstGeom prst="rect">
                <a:avLst/>
              </a:prstGeom>
              <a:blipFill rotWithShape="0">
                <a:blip r:embed="rId16"/>
                <a:stretch>
                  <a:fillRect l="-3754" b="-3387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文字方塊 70"/>
              <p:cNvSpPr txBox="1"/>
              <p:nvPr/>
            </p:nvSpPr>
            <p:spPr>
              <a:xfrm>
                <a:off x="4357008" y="4347148"/>
                <a:ext cx="27422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Sup>
                            <m:sSub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b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b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71" name="文字方塊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7008" y="4347148"/>
                <a:ext cx="2742289" cy="369332"/>
              </a:xfrm>
              <a:prstGeom prst="rect">
                <a:avLst/>
              </a:prstGeom>
              <a:blipFill rotWithShape="0">
                <a:blip r:embed="rId17"/>
                <a:stretch>
                  <a:fillRect l="-2222" b="-3442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文字方塊 71"/>
              <p:cNvSpPr txBox="1"/>
              <p:nvPr/>
            </p:nvSpPr>
            <p:spPr>
              <a:xfrm>
                <a:off x="4360205" y="4851329"/>
                <a:ext cx="274940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Sup>
                            <m:sSub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b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b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72" name="文字方塊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0205" y="4851329"/>
                <a:ext cx="2749407" cy="369332"/>
              </a:xfrm>
              <a:prstGeom prst="rect">
                <a:avLst/>
              </a:prstGeom>
              <a:blipFill rotWithShape="0">
                <a:blip r:embed="rId18"/>
                <a:stretch>
                  <a:fillRect l="-2217" b="-3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文字方塊 72"/>
              <p:cNvSpPr txBox="1"/>
              <p:nvPr/>
            </p:nvSpPr>
            <p:spPr>
              <a:xfrm>
                <a:off x="4375848" y="2719669"/>
                <a:ext cx="2857834" cy="3755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Sup>
                            <m:sSub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b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73" name="文字方塊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5848" y="2719669"/>
                <a:ext cx="2857834" cy="375552"/>
              </a:xfrm>
              <a:prstGeom prst="rect">
                <a:avLst/>
              </a:prstGeom>
              <a:blipFill rotWithShape="0">
                <a:blip r:embed="rId19"/>
                <a:stretch>
                  <a:fillRect l="-1066" b="-3387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文字方塊 73"/>
              <p:cNvSpPr txBox="1"/>
              <p:nvPr/>
            </p:nvSpPr>
            <p:spPr>
              <a:xfrm>
                <a:off x="4356870" y="3267594"/>
                <a:ext cx="2932278" cy="3755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Sup>
                            <m:sSub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b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74" name="文字方塊 7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6870" y="3267594"/>
                <a:ext cx="2932278" cy="375552"/>
              </a:xfrm>
              <a:prstGeom prst="rect">
                <a:avLst/>
              </a:prstGeom>
              <a:blipFill rotWithShape="0">
                <a:blip r:embed="rId20"/>
                <a:stretch>
                  <a:fillRect l="-1040" b="-3387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文字方塊 74"/>
              <p:cNvSpPr txBox="1"/>
              <p:nvPr/>
            </p:nvSpPr>
            <p:spPr>
              <a:xfrm>
                <a:off x="4356870" y="3806441"/>
                <a:ext cx="2864950" cy="3774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Sup>
                            <m:sSub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b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75" name="文字方塊 7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6870" y="3806441"/>
                <a:ext cx="2864950" cy="377411"/>
              </a:xfrm>
              <a:prstGeom prst="rect">
                <a:avLst/>
              </a:prstGeom>
              <a:blipFill rotWithShape="0">
                <a:blip r:embed="rId21"/>
                <a:stretch>
                  <a:fillRect l="-1064" b="-3387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文字方塊 80"/>
              <p:cNvSpPr txBox="1"/>
              <p:nvPr/>
            </p:nvSpPr>
            <p:spPr>
              <a:xfrm>
                <a:off x="4342227" y="5421847"/>
                <a:ext cx="394335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 smtClean="0"/>
                  <a:t>Obtain one sample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altLang="zh-TW" sz="2400" i="1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81" name="文字方塊 8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2227" y="5421847"/>
                <a:ext cx="3943350" cy="461665"/>
              </a:xfrm>
              <a:prstGeom prst="rect">
                <a:avLst/>
              </a:prstGeom>
              <a:blipFill rotWithShape="0">
                <a:blip r:embed="rId22"/>
                <a:stretch>
                  <a:fillRect l="-2318" t="-10526" b="-289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2" name="文字方塊 81"/>
          <p:cNvSpPr txBox="1"/>
          <p:nvPr/>
        </p:nvSpPr>
        <p:spPr>
          <a:xfrm>
            <a:off x="5504340" y="5842508"/>
            <a:ext cx="31657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/>
              <a:t>( as sample from </a:t>
            </a:r>
            <a:r>
              <a:rPr lang="en-US" altLang="zh-TW" sz="2400" dirty="0"/>
              <a:t>P(</a:t>
            </a:r>
            <a:r>
              <a:rPr lang="en-US" altLang="zh-TW" sz="2400" dirty="0" err="1"/>
              <a:t>x,h</a:t>
            </a:r>
            <a:r>
              <a:rPr lang="en-US" altLang="zh-TW" sz="2400" dirty="0" smtClean="0"/>
              <a:t>) )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430189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RBM –Gibbs Sampling</a:t>
            </a:r>
            <a:endParaRPr lang="zh-TW" alt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524931" y="5350060"/>
            <a:ext cx="86190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/>
              <a:t>Each time we update parameters, we should do </a:t>
            </a:r>
            <a:r>
              <a:rPr lang="en-US" altLang="zh-TW" sz="2400" dirty="0"/>
              <a:t>G</a:t>
            </a:r>
            <a:r>
              <a:rPr lang="en-US" altLang="zh-TW" sz="2400" dirty="0" smtClean="0"/>
              <a:t>ibbs sampling?!</a:t>
            </a:r>
            <a:endParaRPr lang="zh-TW" altLang="en-US" sz="2400" dirty="0"/>
          </a:p>
        </p:txBody>
      </p:sp>
      <p:grpSp>
        <p:nvGrpSpPr>
          <p:cNvPr id="27" name="群組 26"/>
          <p:cNvGrpSpPr/>
          <p:nvPr/>
        </p:nvGrpSpPr>
        <p:grpSpPr>
          <a:xfrm>
            <a:off x="1009859" y="2335366"/>
            <a:ext cx="1049864" cy="445402"/>
            <a:chOff x="982496" y="1878168"/>
            <a:chExt cx="1049864" cy="445402"/>
          </a:xfrm>
        </p:grpSpPr>
        <p:sp>
          <p:nvSpPr>
            <p:cNvPr id="7" name="矩形 6"/>
            <p:cNvSpPr/>
            <p:nvPr/>
          </p:nvSpPr>
          <p:spPr>
            <a:xfrm>
              <a:off x="982496" y="1878168"/>
              <a:ext cx="1049864" cy="430887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文字方塊 13"/>
                <p:cNvSpPr txBox="1"/>
                <p:nvPr/>
              </p:nvSpPr>
              <p:spPr>
                <a:xfrm>
                  <a:off x="1341235" y="1892683"/>
                  <a:ext cx="453842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8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p>
                      </m:oMath>
                    </m:oMathPara>
                  </a14:m>
                  <a:endParaRPr lang="zh-TW" altLang="en-US" sz="2800" dirty="0"/>
                </a:p>
              </p:txBody>
            </p:sp>
          </mc:Choice>
          <mc:Fallback xmlns="">
            <p:sp>
              <p:nvSpPr>
                <p:cNvPr id="14" name="文字方塊 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41235" y="1892683"/>
                  <a:ext cx="453842" cy="430887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6" name="群組 25"/>
          <p:cNvGrpSpPr/>
          <p:nvPr/>
        </p:nvGrpSpPr>
        <p:grpSpPr>
          <a:xfrm>
            <a:off x="570498" y="3431281"/>
            <a:ext cx="1928586" cy="430888"/>
            <a:chOff x="543135" y="2974083"/>
            <a:chExt cx="1928586" cy="430888"/>
          </a:xfrm>
        </p:grpSpPr>
        <p:sp>
          <p:nvSpPr>
            <p:cNvPr id="5" name="矩形 4"/>
            <p:cNvSpPr/>
            <p:nvPr/>
          </p:nvSpPr>
          <p:spPr>
            <a:xfrm>
              <a:off x="543135" y="2974083"/>
              <a:ext cx="1928586" cy="430887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文字方塊 14"/>
                <p:cNvSpPr txBox="1"/>
                <p:nvPr/>
              </p:nvSpPr>
              <p:spPr>
                <a:xfrm>
                  <a:off x="1335720" y="2974084"/>
                  <a:ext cx="459357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8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p>
                      </m:oMath>
                    </m:oMathPara>
                  </a14:m>
                  <a:endParaRPr lang="zh-TW" altLang="en-US" sz="2800" dirty="0"/>
                </a:p>
              </p:txBody>
            </p:sp>
          </mc:Choice>
          <mc:Fallback xmlns="">
            <p:sp>
              <p:nvSpPr>
                <p:cNvPr id="15" name="文字方塊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35720" y="2974084"/>
                  <a:ext cx="459357" cy="430887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6" name="直線單箭頭接點 5"/>
          <p:cNvCxnSpPr/>
          <p:nvPr/>
        </p:nvCxnSpPr>
        <p:spPr>
          <a:xfrm flipV="1">
            <a:off x="1522055" y="2798353"/>
            <a:ext cx="0" cy="57800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群組 27"/>
          <p:cNvGrpSpPr/>
          <p:nvPr/>
        </p:nvGrpSpPr>
        <p:grpSpPr>
          <a:xfrm>
            <a:off x="3518597" y="2349881"/>
            <a:ext cx="1049864" cy="445402"/>
            <a:chOff x="982496" y="1878168"/>
            <a:chExt cx="1049864" cy="445402"/>
          </a:xfrm>
        </p:grpSpPr>
        <p:sp>
          <p:nvSpPr>
            <p:cNvPr id="29" name="矩形 28"/>
            <p:cNvSpPr/>
            <p:nvPr/>
          </p:nvSpPr>
          <p:spPr>
            <a:xfrm>
              <a:off x="982496" y="1878168"/>
              <a:ext cx="1049864" cy="430887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文字方塊 29"/>
                <p:cNvSpPr txBox="1"/>
                <p:nvPr/>
              </p:nvSpPr>
              <p:spPr>
                <a:xfrm>
                  <a:off x="1341235" y="1892683"/>
                  <a:ext cx="446148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8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lang="zh-TW" altLang="en-US" sz="2800" dirty="0"/>
                </a:p>
              </p:txBody>
            </p:sp>
          </mc:Choice>
          <mc:Fallback xmlns="">
            <p:sp>
              <p:nvSpPr>
                <p:cNvPr id="30" name="文字方塊 2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41235" y="1892683"/>
                  <a:ext cx="446148" cy="430887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1" name="群組 30"/>
          <p:cNvGrpSpPr/>
          <p:nvPr/>
        </p:nvGrpSpPr>
        <p:grpSpPr>
          <a:xfrm>
            <a:off x="3079236" y="3445796"/>
            <a:ext cx="1928586" cy="430888"/>
            <a:chOff x="543135" y="2974083"/>
            <a:chExt cx="1928586" cy="430888"/>
          </a:xfrm>
        </p:grpSpPr>
        <p:sp>
          <p:nvSpPr>
            <p:cNvPr id="32" name="矩形 31"/>
            <p:cNvSpPr/>
            <p:nvPr/>
          </p:nvSpPr>
          <p:spPr>
            <a:xfrm>
              <a:off x="543135" y="2974083"/>
              <a:ext cx="1928586" cy="430887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文字方塊 32"/>
                <p:cNvSpPr txBox="1"/>
                <p:nvPr/>
              </p:nvSpPr>
              <p:spPr>
                <a:xfrm>
                  <a:off x="1335720" y="2974084"/>
                  <a:ext cx="451662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8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lang="zh-TW" altLang="en-US" sz="2800" dirty="0"/>
                </a:p>
              </p:txBody>
            </p:sp>
          </mc:Choice>
          <mc:Fallback xmlns="">
            <p:sp>
              <p:nvSpPr>
                <p:cNvPr id="33" name="文字方塊 3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35720" y="2974084"/>
                  <a:ext cx="451662" cy="430887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34" name="直線單箭頭接點 33"/>
          <p:cNvCxnSpPr/>
          <p:nvPr/>
        </p:nvCxnSpPr>
        <p:spPr>
          <a:xfrm flipV="1">
            <a:off x="4030793" y="2812868"/>
            <a:ext cx="0" cy="57800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群組 34"/>
          <p:cNvGrpSpPr/>
          <p:nvPr/>
        </p:nvGrpSpPr>
        <p:grpSpPr>
          <a:xfrm>
            <a:off x="6178764" y="2376799"/>
            <a:ext cx="1049864" cy="445402"/>
            <a:chOff x="982496" y="1878168"/>
            <a:chExt cx="1049864" cy="445402"/>
          </a:xfrm>
        </p:grpSpPr>
        <p:sp>
          <p:nvSpPr>
            <p:cNvPr id="36" name="矩形 35"/>
            <p:cNvSpPr/>
            <p:nvPr/>
          </p:nvSpPr>
          <p:spPr>
            <a:xfrm>
              <a:off x="982496" y="1878168"/>
              <a:ext cx="1049864" cy="430887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文字方塊 36"/>
                <p:cNvSpPr txBox="1"/>
                <p:nvPr/>
              </p:nvSpPr>
              <p:spPr>
                <a:xfrm>
                  <a:off x="1341235" y="1892683"/>
                  <a:ext cx="453842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8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zh-TW" altLang="en-US" sz="2800" dirty="0"/>
                </a:p>
              </p:txBody>
            </p:sp>
          </mc:Choice>
          <mc:Fallback xmlns="">
            <p:sp>
              <p:nvSpPr>
                <p:cNvPr id="37" name="文字方塊 3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41235" y="1892683"/>
                  <a:ext cx="453842" cy="430887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8" name="群組 37"/>
          <p:cNvGrpSpPr/>
          <p:nvPr/>
        </p:nvGrpSpPr>
        <p:grpSpPr>
          <a:xfrm>
            <a:off x="5739403" y="3472714"/>
            <a:ext cx="1928586" cy="430888"/>
            <a:chOff x="543135" y="2974083"/>
            <a:chExt cx="1928586" cy="430888"/>
          </a:xfrm>
        </p:grpSpPr>
        <p:sp>
          <p:nvSpPr>
            <p:cNvPr id="39" name="矩形 38"/>
            <p:cNvSpPr/>
            <p:nvPr/>
          </p:nvSpPr>
          <p:spPr>
            <a:xfrm>
              <a:off x="543135" y="2974083"/>
              <a:ext cx="1928586" cy="430887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文字方塊 39"/>
                <p:cNvSpPr txBox="1"/>
                <p:nvPr/>
              </p:nvSpPr>
              <p:spPr>
                <a:xfrm>
                  <a:off x="1335720" y="2974084"/>
                  <a:ext cx="459357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8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zh-TW" altLang="en-US" sz="2800" dirty="0"/>
                </a:p>
              </p:txBody>
            </p:sp>
          </mc:Choice>
          <mc:Fallback xmlns="">
            <p:sp>
              <p:nvSpPr>
                <p:cNvPr id="40" name="文字方塊 3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35720" y="2974084"/>
                  <a:ext cx="459357" cy="430887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41" name="直線單箭頭接點 40"/>
          <p:cNvCxnSpPr/>
          <p:nvPr/>
        </p:nvCxnSpPr>
        <p:spPr>
          <a:xfrm flipV="1">
            <a:off x="6690960" y="2839786"/>
            <a:ext cx="0" cy="57800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字方塊 41"/>
              <p:cNvSpPr txBox="1"/>
              <p:nvPr/>
            </p:nvSpPr>
            <p:spPr>
              <a:xfrm>
                <a:off x="4901692" y="4121587"/>
                <a:ext cx="3758914" cy="10384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</m:e>
                      </m:d>
                      <m:r>
                        <a:rPr lang="en-US" altLang="zh-TW" sz="24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Sup>
                            <m:sSub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2" name="文字方塊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1692" y="4121587"/>
                <a:ext cx="3758914" cy="1038489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文字方塊 44"/>
              <p:cNvSpPr txBox="1"/>
              <p:nvPr/>
            </p:nvSpPr>
            <p:spPr>
              <a:xfrm>
                <a:off x="628650" y="4001042"/>
                <a:ext cx="164590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zh-TW" altLang="en-US" sz="2800" dirty="0" smtClean="0"/>
                  <a:t> </a:t>
                </a:r>
                <a:r>
                  <a:rPr lang="en-US" altLang="zh-TW" sz="2800" dirty="0" smtClean="0"/>
                  <a:t>is data x</a:t>
                </a:r>
                <a:endParaRPr lang="zh-TW" altLang="en-US" sz="2800" dirty="0"/>
              </a:p>
            </p:txBody>
          </p:sp>
        </mc:Choice>
        <mc:Fallback xmlns="">
          <p:sp>
            <p:nvSpPr>
              <p:cNvPr id="45" name="文字方塊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4001042"/>
                <a:ext cx="1645900" cy="430887"/>
              </a:xfrm>
              <a:prstGeom prst="rect">
                <a:avLst/>
              </a:prstGeom>
              <a:blipFill rotWithShape="0">
                <a:blip r:embed="rId10"/>
                <a:stretch>
                  <a:fillRect t="-23944" r="-12222" b="-5070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直線單箭頭接點 46"/>
          <p:cNvCxnSpPr>
            <a:stCxn id="7" idx="3"/>
          </p:cNvCxnSpPr>
          <p:nvPr/>
        </p:nvCxnSpPr>
        <p:spPr>
          <a:xfrm>
            <a:off x="2059723" y="2550810"/>
            <a:ext cx="1019513" cy="112437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單箭頭接點 49"/>
          <p:cNvCxnSpPr/>
          <p:nvPr/>
        </p:nvCxnSpPr>
        <p:spPr>
          <a:xfrm>
            <a:off x="4644335" y="2579839"/>
            <a:ext cx="1019513" cy="112437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單箭頭接點 50"/>
          <p:cNvCxnSpPr/>
          <p:nvPr/>
        </p:nvCxnSpPr>
        <p:spPr>
          <a:xfrm>
            <a:off x="7281716" y="2720542"/>
            <a:ext cx="1019513" cy="112437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群組 54"/>
          <p:cNvGrpSpPr/>
          <p:nvPr/>
        </p:nvGrpSpPr>
        <p:grpSpPr>
          <a:xfrm>
            <a:off x="6531988" y="597906"/>
            <a:ext cx="2066335" cy="921708"/>
            <a:chOff x="6531988" y="564079"/>
            <a:chExt cx="2066335" cy="92170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文字方塊 51"/>
                <p:cNvSpPr txBox="1"/>
                <p:nvPr/>
              </p:nvSpPr>
              <p:spPr>
                <a:xfrm>
                  <a:off x="6531988" y="564079"/>
                  <a:ext cx="2066335" cy="43056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~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sSubSup>
                              <m:sSubSupPr>
                                <m:ctrlPr>
                                  <a:rPr lang="en-US" altLang="zh-TW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/>
                              <m:sup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bSup>
                          </m:e>
                        </m:d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52" name="文字方塊 5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31988" y="564079"/>
                  <a:ext cx="2066335" cy="430567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文字方塊 52"/>
                <p:cNvSpPr txBox="1"/>
                <p:nvPr/>
              </p:nvSpPr>
              <p:spPr>
                <a:xfrm>
                  <a:off x="6531988" y="1106837"/>
                  <a:ext cx="1787925" cy="37895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/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b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~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sSubSup>
                              <m:sSubSupPr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/>
                              <m:sup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bSup>
                          </m:e>
                        </m:d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53" name="文字方塊 5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31988" y="1106837"/>
                  <a:ext cx="1787925" cy="378950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 l="-3754" b="-3387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167713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2" grpId="0"/>
      <p:bldP spid="45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RBM </a:t>
            </a:r>
            <a:r>
              <a:rPr lang="en-US" altLang="zh-TW" dirty="0" smtClean="0"/>
              <a:t>– Contrastive Divergence (CD)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字方塊 41"/>
              <p:cNvSpPr txBox="1"/>
              <p:nvPr/>
            </p:nvSpPr>
            <p:spPr>
              <a:xfrm>
                <a:off x="5099863" y="4154225"/>
                <a:ext cx="3415487" cy="5554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</m:e>
                      </m:d>
                      <m:r>
                        <a:rPr lang="en-US" altLang="zh-TW" sz="28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sSubSup>
                        <m:sSubSup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sSubSup>
                        <m:sSubSup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42" name="文字方塊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9863" y="4154225"/>
                <a:ext cx="3415487" cy="55540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文字方塊 42"/>
          <p:cNvSpPr txBox="1"/>
          <p:nvPr/>
        </p:nvSpPr>
        <p:spPr>
          <a:xfrm>
            <a:off x="5099863" y="4795651"/>
            <a:ext cx="35877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smtClean="0"/>
              <a:t>It works in reality!</a:t>
            </a:r>
            <a:endParaRPr lang="zh-TW" altLang="en-US" sz="2400" dirty="0"/>
          </a:p>
        </p:txBody>
      </p:sp>
      <p:grpSp>
        <p:nvGrpSpPr>
          <p:cNvPr id="3" name="群組 2"/>
          <p:cNvGrpSpPr/>
          <p:nvPr/>
        </p:nvGrpSpPr>
        <p:grpSpPr>
          <a:xfrm>
            <a:off x="628650" y="5386442"/>
            <a:ext cx="7944852" cy="1341888"/>
            <a:chOff x="570498" y="5231766"/>
            <a:chExt cx="7944852" cy="1341888"/>
          </a:xfrm>
        </p:grpSpPr>
        <p:sp>
          <p:nvSpPr>
            <p:cNvPr id="44" name="文字方塊 43"/>
            <p:cNvSpPr txBox="1"/>
            <p:nvPr/>
          </p:nvSpPr>
          <p:spPr>
            <a:xfrm>
              <a:off x="570498" y="5231766"/>
              <a:ext cx="358775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 smtClean="0"/>
                <a:t>Persistent CD</a:t>
              </a:r>
              <a:endParaRPr lang="zh-TW" altLang="en-US" sz="2400" dirty="0"/>
            </a:p>
          </p:txBody>
        </p:sp>
        <p:sp>
          <p:nvSpPr>
            <p:cNvPr id="45" name="文字方塊 44"/>
            <p:cNvSpPr txBox="1"/>
            <p:nvPr/>
          </p:nvSpPr>
          <p:spPr>
            <a:xfrm>
              <a:off x="570498" y="5650324"/>
              <a:ext cx="794485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 smtClean="0"/>
                <a:t>Ref: </a:t>
              </a:r>
              <a:r>
                <a:rPr lang="en-US" altLang="zh-TW" dirty="0" err="1"/>
                <a:t>Tieleman</a:t>
              </a:r>
              <a:r>
                <a:rPr lang="en-US" altLang="zh-TW" dirty="0"/>
                <a:t>, </a:t>
              </a:r>
              <a:r>
                <a:rPr lang="en-US" altLang="zh-TW" dirty="0" err="1"/>
                <a:t>Tijmen</a:t>
              </a:r>
              <a:r>
                <a:rPr lang="en-US" altLang="zh-TW" dirty="0"/>
                <a:t>. "Training restricted Boltzmann machines using approximations to the likelihood gradient." </a:t>
              </a:r>
              <a:r>
                <a:rPr lang="en-US" altLang="zh-TW" i="1" dirty="0"/>
                <a:t>Proceedings of the 25th international conference on Machine learning</a:t>
              </a:r>
              <a:r>
                <a:rPr lang="en-US" altLang="zh-TW" dirty="0"/>
                <a:t>. ACM, 2008.</a:t>
              </a:r>
              <a:endParaRPr lang="zh-TW" altLang="en-US" dirty="0"/>
            </a:p>
          </p:txBody>
        </p:sp>
      </p:grpSp>
      <p:grpSp>
        <p:nvGrpSpPr>
          <p:cNvPr id="46" name="群組 45"/>
          <p:cNvGrpSpPr/>
          <p:nvPr/>
        </p:nvGrpSpPr>
        <p:grpSpPr>
          <a:xfrm>
            <a:off x="1009859" y="2335366"/>
            <a:ext cx="1049864" cy="445402"/>
            <a:chOff x="982496" y="1878168"/>
            <a:chExt cx="1049864" cy="445402"/>
          </a:xfrm>
        </p:grpSpPr>
        <p:sp>
          <p:nvSpPr>
            <p:cNvPr id="47" name="矩形 46"/>
            <p:cNvSpPr/>
            <p:nvPr/>
          </p:nvSpPr>
          <p:spPr>
            <a:xfrm>
              <a:off x="982496" y="1878168"/>
              <a:ext cx="1049864" cy="430887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文字方塊 47"/>
                <p:cNvSpPr txBox="1"/>
                <p:nvPr/>
              </p:nvSpPr>
              <p:spPr>
                <a:xfrm>
                  <a:off x="1341235" y="1892683"/>
                  <a:ext cx="453842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8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p>
                      </m:oMath>
                    </m:oMathPara>
                  </a14:m>
                  <a:endParaRPr lang="zh-TW" altLang="en-US" sz="2800" dirty="0"/>
                </a:p>
              </p:txBody>
            </p:sp>
          </mc:Choice>
          <mc:Fallback xmlns="">
            <p:sp>
              <p:nvSpPr>
                <p:cNvPr id="48" name="文字方塊 4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41235" y="1892683"/>
                  <a:ext cx="453842" cy="430887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9" name="群組 48"/>
          <p:cNvGrpSpPr/>
          <p:nvPr/>
        </p:nvGrpSpPr>
        <p:grpSpPr>
          <a:xfrm>
            <a:off x="570498" y="3431281"/>
            <a:ext cx="1928586" cy="430888"/>
            <a:chOff x="543135" y="2974083"/>
            <a:chExt cx="1928586" cy="430888"/>
          </a:xfrm>
        </p:grpSpPr>
        <p:sp>
          <p:nvSpPr>
            <p:cNvPr id="50" name="矩形 49"/>
            <p:cNvSpPr/>
            <p:nvPr/>
          </p:nvSpPr>
          <p:spPr>
            <a:xfrm>
              <a:off x="543135" y="2974083"/>
              <a:ext cx="1928586" cy="430887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文字方塊 50"/>
                <p:cNvSpPr txBox="1"/>
                <p:nvPr/>
              </p:nvSpPr>
              <p:spPr>
                <a:xfrm>
                  <a:off x="1335720" y="2974084"/>
                  <a:ext cx="459357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8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p>
                      </m:oMath>
                    </m:oMathPara>
                  </a14:m>
                  <a:endParaRPr lang="zh-TW" altLang="en-US" sz="2800" dirty="0"/>
                </a:p>
              </p:txBody>
            </p:sp>
          </mc:Choice>
          <mc:Fallback xmlns="">
            <p:sp>
              <p:nvSpPr>
                <p:cNvPr id="51" name="文字方塊 5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35720" y="2974084"/>
                  <a:ext cx="459357" cy="430887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52" name="直線單箭頭接點 51"/>
          <p:cNvCxnSpPr/>
          <p:nvPr/>
        </p:nvCxnSpPr>
        <p:spPr>
          <a:xfrm flipV="1">
            <a:off x="1522055" y="2798353"/>
            <a:ext cx="0" cy="57800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群組 52"/>
          <p:cNvGrpSpPr/>
          <p:nvPr/>
        </p:nvGrpSpPr>
        <p:grpSpPr>
          <a:xfrm>
            <a:off x="3518597" y="2349881"/>
            <a:ext cx="1049864" cy="445402"/>
            <a:chOff x="982496" y="1878168"/>
            <a:chExt cx="1049864" cy="445402"/>
          </a:xfrm>
        </p:grpSpPr>
        <p:sp>
          <p:nvSpPr>
            <p:cNvPr id="54" name="矩形 53"/>
            <p:cNvSpPr/>
            <p:nvPr/>
          </p:nvSpPr>
          <p:spPr>
            <a:xfrm>
              <a:off x="982496" y="1878168"/>
              <a:ext cx="1049864" cy="430887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文字方塊 54"/>
                <p:cNvSpPr txBox="1"/>
                <p:nvPr/>
              </p:nvSpPr>
              <p:spPr>
                <a:xfrm>
                  <a:off x="1341235" y="1892683"/>
                  <a:ext cx="446148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8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lang="zh-TW" altLang="en-US" sz="2800" dirty="0"/>
                </a:p>
              </p:txBody>
            </p:sp>
          </mc:Choice>
          <mc:Fallback xmlns="">
            <p:sp>
              <p:nvSpPr>
                <p:cNvPr id="55" name="文字方塊 5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41235" y="1892683"/>
                  <a:ext cx="446148" cy="430887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6" name="群組 55"/>
          <p:cNvGrpSpPr/>
          <p:nvPr/>
        </p:nvGrpSpPr>
        <p:grpSpPr>
          <a:xfrm>
            <a:off x="3079236" y="3445796"/>
            <a:ext cx="1928586" cy="430888"/>
            <a:chOff x="543135" y="2974083"/>
            <a:chExt cx="1928586" cy="430888"/>
          </a:xfrm>
        </p:grpSpPr>
        <p:sp>
          <p:nvSpPr>
            <p:cNvPr id="57" name="矩形 56"/>
            <p:cNvSpPr/>
            <p:nvPr/>
          </p:nvSpPr>
          <p:spPr>
            <a:xfrm>
              <a:off x="543135" y="2974083"/>
              <a:ext cx="1928586" cy="430887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文字方塊 57"/>
                <p:cNvSpPr txBox="1"/>
                <p:nvPr/>
              </p:nvSpPr>
              <p:spPr>
                <a:xfrm>
                  <a:off x="1335720" y="2974084"/>
                  <a:ext cx="451662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8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lang="zh-TW" altLang="en-US" sz="2800" dirty="0"/>
                </a:p>
              </p:txBody>
            </p:sp>
          </mc:Choice>
          <mc:Fallback xmlns="">
            <p:sp>
              <p:nvSpPr>
                <p:cNvPr id="58" name="文字方塊 5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35720" y="2974084"/>
                  <a:ext cx="451662" cy="430887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59" name="直線單箭頭接點 58"/>
          <p:cNvCxnSpPr/>
          <p:nvPr/>
        </p:nvCxnSpPr>
        <p:spPr>
          <a:xfrm flipV="1">
            <a:off x="4030793" y="2812868"/>
            <a:ext cx="0" cy="57800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文字方塊 59"/>
              <p:cNvSpPr txBox="1"/>
              <p:nvPr/>
            </p:nvSpPr>
            <p:spPr>
              <a:xfrm>
                <a:off x="628650" y="4001042"/>
                <a:ext cx="164590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zh-TW" altLang="en-US" sz="2800" dirty="0" smtClean="0"/>
                  <a:t> </a:t>
                </a:r>
                <a:r>
                  <a:rPr lang="en-US" altLang="zh-TW" sz="2800" dirty="0" smtClean="0"/>
                  <a:t>is data x</a:t>
                </a:r>
                <a:endParaRPr lang="zh-TW" altLang="en-US" sz="2800" dirty="0"/>
              </a:p>
            </p:txBody>
          </p:sp>
        </mc:Choice>
        <mc:Fallback xmlns="">
          <p:sp>
            <p:nvSpPr>
              <p:cNvPr id="60" name="文字方塊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4001042"/>
                <a:ext cx="1645900" cy="430887"/>
              </a:xfrm>
              <a:prstGeom prst="rect">
                <a:avLst/>
              </a:prstGeom>
              <a:blipFill rotWithShape="0">
                <a:blip r:embed="rId8"/>
                <a:stretch>
                  <a:fillRect t="-23944" r="-12222" b="-5070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" name="直線單箭頭接點 60"/>
          <p:cNvCxnSpPr>
            <a:stCxn id="47" idx="3"/>
          </p:cNvCxnSpPr>
          <p:nvPr/>
        </p:nvCxnSpPr>
        <p:spPr>
          <a:xfrm>
            <a:off x="2059723" y="2550810"/>
            <a:ext cx="1019513" cy="112437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文字方塊 61"/>
          <p:cNvSpPr txBox="1"/>
          <p:nvPr/>
        </p:nvSpPr>
        <p:spPr>
          <a:xfrm>
            <a:off x="5158016" y="2856524"/>
            <a:ext cx="11372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>
                <a:solidFill>
                  <a:srgbClr val="FF0000"/>
                </a:solidFill>
              </a:rPr>
              <a:t>Stop!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9500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3" grpId="0"/>
      <p:bldP spid="60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RBM - Generalization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</p:txBody>
      </p:sp>
      <p:grpSp>
        <p:nvGrpSpPr>
          <p:cNvPr id="4" name="群組 3"/>
          <p:cNvGrpSpPr/>
          <p:nvPr/>
        </p:nvGrpSpPr>
        <p:grpSpPr>
          <a:xfrm>
            <a:off x="1257748" y="5349369"/>
            <a:ext cx="6340796" cy="989886"/>
            <a:chOff x="2850097" y="619031"/>
            <a:chExt cx="6340796" cy="98988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文字方塊 4"/>
                <p:cNvSpPr txBox="1"/>
                <p:nvPr/>
              </p:nvSpPr>
              <p:spPr>
                <a:xfrm>
                  <a:off x="2850097" y="627494"/>
                  <a:ext cx="2378151" cy="94429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d>
                          <m:d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d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>
                              <m:sSubPr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b>
                          <m:sup/>
                          <m:e>
                            <m:sSub>
                              <m:sSubPr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5" name="文字方塊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50097" y="627494"/>
                  <a:ext cx="2378151" cy="944297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文字方塊 5"/>
                <p:cNvSpPr txBox="1"/>
                <p:nvPr/>
              </p:nvSpPr>
              <p:spPr>
                <a:xfrm>
                  <a:off x="7283127" y="627494"/>
                  <a:ext cx="1907766" cy="98142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i="1" smtClean="0">
                            <a:latin typeface="Cambria Math" panose="02040503050406030204" pitchFamily="18" charset="0"/>
                          </a:rPr>
                          <m:t>−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>
                              <m:sSubPr>
                                <m:ctrlP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sub>
                          <m:sup/>
                          <m:e>
                            <m:sSup>
                              <m:sSupPr>
                                <m:ctrlP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6" name="文字方塊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83127" y="627494"/>
                  <a:ext cx="1907766" cy="981423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文字方塊 6"/>
                <p:cNvSpPr txBox="1"/>
                <p:nvPr/>
              </p:nvSpPr>
              <p:spPr>
                <a:xfrm>
                  <a:off x="5297444" y="619031"/>
                  <a:ext cx="1916487" cy="98988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>
                              <m:sSubPr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sub>
                          <m:sup/>
                          <m:e>
                            <m:sSub>
                              <m:sSubPr>
                                <m:ctrlP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nary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7" name="文字方塊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97444" y="619031"/>
                  <a:ext cx="1916487" cy="989886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8" name="矩形 7"/>
          <p:cNvSpPr/>
          <p:nvPr/>
        </p:nvSpPr>
        <p:spPr>
          <a:xfrm>
            <a:off x="5621582" y="5232536"/>
            <a:ext cx="1976962" cy="110671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41" name="群組 40"/>
          <p:cNvGrpSpPr/>
          <p:nvPr/>
        </p:nvGrpSpPr>
        <p:grpSpPr>
          <a:xfrm>
            <a:off x="628650" y="1690689"/>
            <a:ext cx="3705670" cy="2928170"/>
            <a:chOff x="1006021" y="3276300"/>
            <a:chExt cx="3705670" cy="2928170"/>
          </a:xfrm>
        </p:grpSpPr>
        <p:sp>
          <p:nvSpPr>
            <p:cNvPr id="9" name="橢圓 8"/>
            <p:cNvSpPr/>
            <p:nvPr/>
          </p:nvSpPr>
          <p:spPr>
            <a:xfrm>
              <a:off x="1006021" y="5167258"/>
              <a:ext cx="638628" cy="638628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橢圓 9"/>
            <p:cNvSpPr/>
            <p:nvPr/>
          </p:nvSpPr>
          <p:spPr>
            <a:xfrm>
              <a:off x="2539542" y="5167258"/>
              <a:ext cx="638628" cy="638628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橢圓 10"/>
            <p:cNvSpPr/>
            <p:nvPr/>
          </p:nvSpPr>
          <p:spPr>
            <a:xfrm>
              <a:off x="1682691" y="3673595"/>
              <a:ext cx="638628" cy="638628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橢圓 11"/>
            <p:cNvSpPr/>
            <p:nvPr/>
          </p:nvSpPr>
          <p:spPr>
            <a:xfrm>
              <a:off x="3306847" y="3673595"/>
              <a:ext cx="638628" cy="638628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橢圓 12"/>
            <p:cNvSpPr/>
            <p:nvPr/>
          </p:nvSpPr>
          <p:spPr>
            <a:xfrm>
              <a:off x="4073063" y="5167258"/>
              <a:ext cx="638628" cy="638628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4" name="直線接點 13"/>
            <p:cNvCxnSpPr>
              <a:stCxn id="11" idx="4"/>
              <a:endCxn id="13" idx="0"/>
            </p:cNvCxnSpPr>
            <p:nvPr/>
          </p:nvCxnSpPr>
          <p:spPr>
            <a:xfrm>
              <a:off x="2002005" y="4312223"/>
              <a:ext cx="2390372" cy="85503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接點 14"/>
            <p:cNvCxnSpPr>
              <a:stCxn id="11" idx="4"/>
              <a:endCxn id="10" idx="0"/>
            </p:cNvCxnSpPr>
            <p:nvPr/>
          </p:nvCxnSpPr>
          <p:spPr>
            <a:xfrm>
              <a:off x="2002005" y="4312223"/>
              <a:ext cx="856851" cy="85503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接點 15"/>
            <p:cNvCxnSpPr>
              <a:stCxn id="11" idx="4"/>
              <a:endCxn id="9" idx="0"/>
            </p:cNvCxnSpPr>
            <p:nvPr/>
          </p:nvCxnSpPr>
          <p:spPr>
            <a:xfrm flipH="1">
              <a:off x="1325335" y="4312223"/>
              <a:ext cx="676670" cy="85503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接點 16"/>
            <p:cNvCxnSpPr>
              <a:stCxn id="12" idx="4"/>
              <a:endCxn id="13" idx="0"/>
            </p:cNvCxnSpPr>
            <p:nvPr/>
          </p:nvCxnSpPr>
          <p:spPr>
            <a:xfrm>
              <a:off x="3626161" y="4312223"/>
              <a:ext cx="766216" cy="85503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接點 17"/>
            <p:cNvCxnSpPr>
              <a:stCxn id="12" idx="4"/>
            </p:cNvCxnSpPr>
            <p:nvPr/>
          </p:nvCxnSpPr>
          <p:spPr>
            <a:xfrm flipH="1">
              <a:off x="2864084" y="4312223"/>
              <a:ext cx="762077" cy="85503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接點 18"/>
            <p:cNvCxnSpPr>
              <a:stCxn id="12" idx="4"/>
              <a:endCxn id="9" idx="0"/>
            </p:cNvCxnSpPr>
            <p:nvPr/>
          </p:nvCxnSpPr>
          <p:spPr>
            <a:xfrm flipH="1">
              <a:off x="1325335" y="4312223"/>
              <a:ext cx="2300826" cy="85503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接點 19"/>
            <p:cNvCxnSpPr/>
            <p:nvPr/>
          </p:nvCxnSpPr>
          <p:spPr>
            <a:xfrm>
              <a:off x="1324370" y="5805886"/>
              <a:ext cx="0" cy="39858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接點 20"/>
            <p:cNvCxnSpPr/>
            <p:nvPr/>
          </p:nvCxnSpPr>
          <p:spPr>
            <a:xfrm>
              <a:off x="2858856" y="5805886"/>
              <a:ext cx="0" cy="39858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接點 21"/>
            <p:cNvCxnSpPr/>
            <p:nvPr/>
          </p:nvCxnSpPr>
          <p:spPr>
            <a:xfrm>
              <a:off x="4392377" y="5805886"/>
              <a:ext cx="0" cy="39858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接點 22"/>
            <p:cNvCxnSpPr/>
            <p:nvPr/>
          </p:nvCxnSpPr>
          <p:spPr>
            <a:xfrm>
              <a:off x="2021874" y="3277766"/>
              <a:ext cx="0" cy="39858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線接點 23"/>
            <p:cNvCxnSpPr/>
            <p:nvPr/>
          </p:nvCxnSpPr>
          <p:spPr>
            <a:xfrm>
              <a:off x="3640072" y="3302890"/>
              <a:ext cx="0" cy="39858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矩形 24"/>
            <p:cNvSpPr/>
            <p:nvPr/>
          </p:nvSpPr>
          <p:spPr>
            <a:xfrm>
              <a:off x="1917360" y="3285461"/>
              <a:ext cx="180000" cy="18000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矩形 25"/>
            <p:cNvSpPr/>
            <p:nvPr/>
          </p:nvSpPr>
          <p:spPr>
            <a:xfrm>
              <a:off x="3550072" y="3276300"/>
              <a:ext cx="180000" cy="18000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7" name="矩形 26"/>
            <p:cNvSpPr/>
            <p:nvPr/>
          </p:nvSpPr>
          <p:spPr>
            <a:xfrm>
              <a:off x="1234370" y="6024470"/>
              <a:ext cx="180000" cy="18000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8" name="矩形 27"/>
            <p:cNvSpPr/>
            <p:nvPr/>
          </p:nvSpPr>
          <p:spPr>
            <a:xfrm>
              <a:off x="2767891" y="6002314"/>
              <a:ext cx="180000" cy="18000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9" name="矩形 28"/>
            <p:cNvSpPr/>
            <p:nvPr/>
          </p:nvSpPr>
          <p:spPr>
            <a:xfrm>
              <a:off x="4302376" y="6024470"/>
              <a:ext cx="180000" cy="18000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0" name="矩形 29"/>
            <p:cNvSpPr/>
            <p:nvPr/>
          </p:nvSpPr>
          <p:spPr>
            <a:xfrm>
              <a:off x="3919269" y="4667944"/>
              <a:ext cx="180000" cy="18000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1" name="矩形 30"/>
            <p:cNvSpPr/>
            <p:nvPr/>
          </p:nvSpPr>
          <p:spPr>
            <a:xfrm>
              <a:off x="3592715" y="4819891"/>
              <a:ext cx="180000" cy="18000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2" name="矩形 31"/>
            <p:cNvSpPr/>
            <p:nvPr/>
          </p:nvSpPr>
          <p:spPr>
            <a:xfrm>
              <a:off x="3005410" y="4798772"/>
              <a:ext cx="180000" cy="18000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3" name="矩形 32"/>
            <p:cNvSpPr/>
            <p:nvPr/>
          </p:nvSpPr>
          <p:spPr>
            <a:xfrm>
              <a:off x="2505406" y="4819891"/>
              <a:ext cx="180000" cy="18000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4" name="矩形 33"/>
            <p:cNvSpPr/>
            <p:nvPr/>
          </p:nvSpPr>
          <p:spPr>
            <a:xfrm>
              <a:off x="1831291" y="4843582"/>
              <a:ext cx="180000" cy="18000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5" name="矩形 34"/>
            <p:cNvSpPr/>
            <p:nvPr/>
          </p:nvSpPr>
          <p:spPr>
            <a:xfrm>
              <a:off x="1535170" y="4665555"/>
              <a:ext cx="180000" cy="18000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文字方塊 35"/>
                <p:cNvSpPr txBox="1"/>
                <p:nvPr/>
              </p:nvSpPr>
              <p:spPr>
                <a:xfrm>
                  <a:off x="1170262" y="5265642"/>
                  <a:ext cx="364908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36" name="文字方塊 3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70262" y="5265642"/>
                  <a:ext cx="364908" cy="369332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10000" r="-8333" b="-1500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文字方塊 36"/>
                <p:cNvSpPr txBox="1"/>
                <p:nvPr/>
              </p:nvSpPr>
              <p:spPr>
                <a:xfrm>
                  <a:off x="2727158" y="5274262"/>
                  <a:ext cx="372025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37" name="文字方塊 3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27158" y="5274262"/>
                  <a:ext cx="372025" cy="369332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l="-9836" r="-8197" b="-1311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文字方塊 37"/>
                <p:cNvSpPr txBox="1"/>
                <p:nvPr/>
              </p:nvSpPr>
              <p:spPr>
                <a:xfrm>
                  <a:off x="4253464" y="5272878"/>
                  <a:ext cx="372025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38" name="文字方塊 3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53464" y="5272878"/>
                  <a:ext cx="372025" cy="369332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l="-11475" r="-8197" b="-1500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文字方塊 38"/>
                <p:cNvSpPr txBox="1"/>
                <p:nvPr/>
              </p:nvSpPr>
              <p:spPr>
                <a:xfrm>
                  <a:off x="1909392" y="3822196"/>
                  <a:ext cx="375936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39" name="文字方塊 3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09392" y="3822196"/>
                  <a:ext cx="375936" cy="369332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l="-19355" r="-6452" b="-1500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文字方塊 39"/>
                <p:cNvSpPr txBox="1"/>
                <p:nvPr/>
              </p:nvSpPr>
              <p:spPr>
                <a:xfrm>
                  <a:off x="3491188" y="3807417"/>
                  <a:ext cx="383054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40" name="文字方塊 3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91188" y="3807417"/>
                  <a:ext cx="383054" cy="369332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l="-19048" r="-6349" b="-1311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字方塊 41"/>
              <p:cNvSpPr txBox="1"/>
              <p:nvPr/>
            </p:nvSpPr>
            <p:spPr>
              <a:xfrm>
                <a:off x="5186301" y="1610197"/>
                <a:ext cx="2831224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𝑒𝑙𝑠𝑒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2" name="文字方塊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6301" y="1610197"/>
                <a:ext cx="2831224" cy="823815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文字方塊 42"/>
          <p:cNvSpPr txBox="1"/>
          <p:nvPr/>
        </p:nvSpPr>
        <p:spPr>
          <a:xfrm>
            <a:off x="4572000" y="2923296"/>
            <a:ext cx="32971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i="1" u="sng" dirty="0" smtClean="0"/>
              <a:t>If x are real numbers</a:t>
            </a:r>
            <a:endParaRPr lang="zh-TW" altLang="en-US" sz="2400" b="1" i="1" u="sn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文字方塊 43"/>
              <p:cNvSpPr txBox="1"/>
              <p:nvPr/>
            </p:nvSpPr>
            <p:spPr>
              <a:xfrm>
                <a:off x="5515825" y="3706159"/>
                <a:ext cx="2814425" cy="4984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=−</m:t>
                      </m:r>
                      <m:sSup>
                        <m:s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4" name="文字方塊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5825" y="3706159"/>
                <a:ext cx="2814425" cy="498470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直線接點 45"/>
          <p:cNvCxnSpPr/>
          <p:nvPr/>
        </p:nvCxnSpPr>
        <p:spPr>
          <a:xfrm flipH="1" flipV="1">
            <a:off x="5186301" y="1780689"/>
            <a:ext cx="3062349" cy="65332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329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42" grpId="0"/>
      <p:bldP spid="43" grpId="0"/>
      <p:bldP spid="4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Transfer Learning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1199032" y="4007336"/>
            <a:ext cx="7777345" cy="179702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5187142" y="1956631"/>
            <a:ext cx="2051889" cy="169003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3057196" y="1956631"/>
            <a:ext cx="1379913" cy="169003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8492" y="2082321"/>
            <a:ext cx="884072" cy="1150918"/>
          </a:xfrm>
          <a:prstGeom prst="rect">
            <a:avLst/>
          </a:prstGeom>
        </p:spPr>
      </p:pic>
      <p:pic>
        <p:nvPicPr>
          <p:cNvPr id="9" name="Picture 6" descr="http://thenypost.files.wordpress.com/2014/01/dogs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4715" y="2121903"/>
            <a:ext cx="1608031" cy="1071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文字方塊 10"/>
          <p:cNvSpPr txBox="1"/>
          <p:nvPr/>
        </p:nvSpPr>
        <p:spPr>
          <a:xfrm>
            <a:off x="1096748" y="2407077"/>
            <a:ext cx="13965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smtClean="0"/>
              <a:t>Labelled data</a:t>
            </a:r>
            <a:endParaRPr lang="zh-TW" altLang="en-US" sz="2400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-199557" y="4545472"/>
            <a:ext cx="17014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smtClean="0"/>
              <a:t>Labeled </a:t>
            </a:r>
            <a:r>
              <a:rPr lang="en-US" altLang="zh-TW" sz="2400" dirty="0" smtClean="0"/>
              <a:t>data</a:t>
            </a:r>
            <a:endParaRPr lang="zh-TW" altLang="en-US" sz="2400" dirty="0"/>
          </a:p>
        </p:txBody>
      </p:sp>
      <p:sp>
        <p:nvSpPr>
          <p:cNvPr id="15" name="文字方塊 14"/>
          <p:cNvSpPr txBox="1"/>
          <p:nvPr/>
        </p:nvSpPr>
        <p:spPr>
          <a:xfrm>
            <a:off x="3348142" y="3153967"/>
            <a:ext cx="7980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smtClean="0"/>
              <a:t>cat</a:t>
            </a:r>
            <a:endParaRPr lang="zh-TW" altLang="en-US" sz="2400" dirty="0"/>
          </a:p>
        </p:txBody>
      </p:sp>
      <p:sp>
        <p:nvSpPr>
          <p:cNvPr id="16" name="文字方塊 15"/>
          <p:cNvSpPr txBox="1"/>
          <p:nvPr/>
        </p:nvSpPr>
        <p:spPr>
          <a:xfrm>
            <a:off x="5877099" y="3153663"/>
            <a:ext cx="7980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smtClean="0"/>
              <a:t>dog</a:t>
            </a:r>
            <a:endParaRPr lang="zh-TW" altLang="en-US" sz="2400" dirty="0"/>
          </a:p>
        </p:txBody>
      </p:sp>
      <p:sp>
        <p:nvSpPr>
          <p:cNvPr id="17" name="文字方塊 16"/>
          <p:cNvSpPr txBox="1"/>
          <p:nvPr/>
        </p:nvSpPr>
        <p:spPr>
          <a:xfrm>
            <a:off x="2394380" y="5903569"/>
            <a:ext cx="53866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smtClean="0"/>
              <a:t>Not related to the task considered</a:t>
            </a:r>
            <a:endParaRPr lang="zh-TW" altLang="en-US" sz="2400" dirty="0"/>
          </a:p>
        </p:txBody>
      </p:sp>
      <p:pic>
        <p:nvPicPr>
          <p:cNvPr id="3074" name="Picture 2" descr="https://encrypted-tbn2.gstatic.com/images?q=tbn:ANd9GcTfC1tqd6aNkHhMvU1fkPKaDhVTryXmUYrbeLJGAvfiykoX3H3V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5526" y="4197003"/>
            <a:ext cx="1721670" cy="1145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encrypted-tbn3.gstatic.com/images?q=tbn:ANd9GcTJsVxOxRJErtxwuBdCnIhRUOfPIyDsEGbxzLWkquVSl3H7ZFsH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6146" y="4180249"/>
            <a:ext cx="1551927" cy="1162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tigerday.org/wp-content/uploads/2013/04/HD-Tiger-Wallpapers-Wallpapers-fever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7023" y="4190178"/>
            <a:ext cx="1581721" cy="1186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static.comicvine.com/uploads/original/13/137359/2660239-taming_the_tiger_within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2679" y="4197003"/>
            <a:ext cx="1769641" cy="1179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文字方塊 22"/>
          <p:cNvSpPr txBox="1"/>
          <p:nvPr/>
        </p:nvSpPr>
        <p:spPr>
          <a:xfrm>
            <a:off x="1443867" y="5289555"/>
            <a:ext cx="16133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smtClean="0"/>
              <a:t>elephant</a:t>
            </a:r>
            <a:endParaRPr lang="zh-TW" altLang="en-US" sz="2400" dirty="0"/>
          </a:p>
        </p:txBody>
      </p:sp>
      <p:sp>
        <p:nvSpPr>
          <p:cNvPr id="24" name="文字方塊 23"/>
          <p:cNvSpPr txBox="1"/>
          <p:nvPr/>
        </p:nvSpPr>
        <p:spPr>
          <a:xfrm>
            <a:off x="7606881" y="5279931"/>
            <a:ext cx="7980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smtClean="0"/>
              <a:t>tiger</a:t>
            </a:r>
            <a:endParaRPr lang="zh-TW" altLang="en-US" sz="2400" dirty="0"/>
          </a:p>
        </p:txBody>
      </p:sp>
      <p:sp>
        <p:nvSpPr>
          <p:cNvPr id="25" name="文字方塊 24"/>
          <p:cNvSpPr txBox="1"/>
          <p:nvPr/>
        </p:nvSpPr>
        <p:spPr>
          <a:xfrm>
            <a:off x="3284744" y="5279931"/>
            <a:ext cx="16133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smtClean="0"/>
              <a:t>elephant</a:t>
            </a:r>
            <a:endParaRPr lang="zh-TW" altLang="en-US" sz="2400" dirty="0"/>
          </a:p>
        </p:txBody>
      </p:sp>
      <p:sp>
        <p:nvSpPr>
          <p:cNvPr id="26" name="文字方塊 25"/>
          <p:cNvSpPr txBox="1"/>
          <p:nvPr/>
        </p:nvSpPr>
        <p:spPr>
          <a:xfrm>
            <a:off x="5623002" y="5342697"/>
            <a:ext cx="7980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smtClean="0"/>
              <a:t>tiger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575457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2" grpId="0"/>
      <p:bldP spid="17" grpId="0"/>
      <p:bldP spid="23" grpId="0"/>
      <p:bldP spid="24" grpId="0"/>
      <p:bldP spid="25" grpId="0"/>
      <p:bldP spid="26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圖片 4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8465" y="4136213"/>
            <a:ext cx="2019300" cy="2019300"/>
          </a:xfrm>
          <a:prstGeom prst="rect">
            <a:avLst/>
          </a:prstGeom>
          <a:ln w="57150">
            <a:solidFill>
              <a:schemeClr val="tx1"/>
            </a:solidFill>
          </a:ln>
          <a:scene3d>
            <a:camera prst="isometricTopUp"/>
            <a:lightRig rig="threePt" dir="t"/>
          </a:scene3d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RBM - Handwritten Digits</a:t>
            </a:r>
            <a:endParaRPr lang="zh-TW" altLang="en-US" dirty="0"/>
          </a:p>
        </p:txBody>
      </p:sp>
      <p:grpSp>
        <p:nvGrpSpPr>
          <p:cNvPr id="4" name="群組 3"/>
          <p:cNvGrpSpPr/>
          <p:nvPr/>
        </p:nvGrpSpPr>
        <p:grpSpPr>
          <a:xfrm>
            <a:off x="1015704" y="3883736"/>
            <a:ext cx="638628" cy="638628"/>
            <a:chOff x="491671" y="5421102"/>
            <a:chExt cx="638628" cy="638628"/>
          </a:xfrm>
        </p:grpSpPr>
        <p:sp>
          <p:nvSpPr>
            <p:cNvPr id="5" name="橢圓 4"/>
            <p:cNvSpPr/>
            <p:nvPr/>
          </p:nvSpPr>
          <p:spPr>
            <a:xfrm>
              <a:off x="491671" y="5421102"/>
              <a:ext cx="638628" cy="638628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文字方塊 5"/>
                <p:cNvSpPr txBox="1"/>
                <p:nvPr/>
              </p:nvSpPr>
              <p:spPr>
                <a:xfrm>
                  <a:off x="655912" y="5519486"/>
                  <a:ext cx="364908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7" name="文字方塊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5912" y="5519486"/>
                  <a:ext cx="364908" cy="36933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10000" r="-8333" b="-1311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" name="群組 6"/>
          <p:cNvGrpSpPr/>
          <p:nvPr/>
        </p:nvGrpSpPr>
        <p:grpSpPr>
          <a:xfrm>
            <a:off x="2001826" y="3888499"/>
            <a:ext cx="638628" cy="638628"/>
            <a:chOff x="1626740" y="5421102"/>
            <a:chExt cx="638628" cy="638628"/>
          </a:xfrm>
        </p:grpSpPr>
        <p:sp>
          <p:nvSpPr>
            <p:cNvPr id="8" name="橢圓 7"/>
            <p:cNvSpPr/>
            <p:nvPr/>
          </p:nvSpPr>
          <p:spPr>
            <a:xfrm>
              <a:off x="1626740" y="5421102"/>
              <a:ext cx="638628" cy="638628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文字方塊 8"/>
                <p:cNvSpPr txBox="1"/>
                <p:nvPr/>
              </p:nvSpPr>
              <p:spPr>
                <a:xfrm>
                  <a:off x="1814356" y="5528106"/>
                  <a:ext cx="372025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8" name="文字方塊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14356" y="5528106"/>
                  <a:ext cx="372025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11475" r="-8197" b="-1311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" name="群組 9"/>
          <p:cNvGrpSpPr/>
          <p:nvPr/>
        </p:nvGrpSpPr>
        <p:grpSpPr>
          <a:xfrm>
            <a:off x="2965577" y="3914131"/>
            <a:ext cx="638628" cy="638628"/>
            <a:chOff x="2761809" y="5421102"/>
            <a:chExt cx="638628" cy="638628"/>
          </a:xfrm>
        </p:grpSpPr>
        <p:sp>
          <p:nvSpPr>
            <p:cNvPr id="11" name="橢圓 10"/>
            <p:cNvSpPr/>
            <p:nvPr/>
          </p:nvSpPr>
          <p:spPr>
            <a:xfrm>
              <a:off x="2761809" y="5421102"/>
              <a:ext cx="638628" cy="638628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文字方塊 11"/>
                <p:cNvSpPr txBox="1"/>
                <p:nvPr/>
              </p:nvSpPr>
              <p:spPr>
                <a:xfrm>
                  <a:off x="2942210" y="5526722"/>
                  <a:ext cx="372025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9" name="文字方塊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42210" y="5526722"/>
                  <a:ext cx="372025" cy="369332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11475" r="-8197" b="-1311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3" name="群組 12"/>
          <p:cNvGrpSpPr/>
          <p:nvPr/>
        </p:nvGrpSpPr>
        <p:grpSpPr>
          <a:xfrm>
            <a:off x="4925883" y="3883736"/>
            <a:ext cx="657907" cy="638628"/>
            <a:chOff x="4998397" y="5470928"/>
            <a:chExt cx="657907" cy="638628"/>
          </a:xfrm>
        </p:grpSpPr>
        <p:sp>
          <p:nvSpPr>
            <p:cNvPr id="14" name="橢圓 13"/>
            <p:cNvSpPr/>
            <p:nvPr/>
          </p:nvSpPr>
          <p:spPr>
            <a:xfrm>
              <a:off x="4998397" y="5470928"/>
              <a:ext cx="638628" cy="638628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文字方塊 14"/>
                <p:cNvSpPr txBox="1"/>
                <p:nvPr/>
              </p:nvSpPr>
              <p:spPr>
                <a:xfrm>
                  <a:off x="5024593" y="5586336"/>
                  <a:ext cx="631711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784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10" name="文字方塊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24593" y="5586336"/>
                  <a:ext cx="631711" cy="369332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l="-6731" r="-3846" b="-1311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6" name="群組 15"/>
          <p:cNvGrpSpPr/>
          <p:nvPr/>
        </p:nvGrpSpPr>
        <p:grpSpPr>
          <a:xfrm>
            <a:off x="1629837" y="2373608"/>
            <a:ext cx="638628" cy="638628"/>
            <a:chOff x="1456967" y="3982634"/>
            <a:chExt cx="638628" cy="638628"/>
          </a:xfrm>
        </p:grpSpPr>
        <p:sp>
          <p:nvSpPr>
            <p:cNvPr id="17" name="橢圓 16"/>
            <p:cNvSpPr/>
            <p:nvPr/>
          </p:nvSpPr>
          <p:spPr>
            <a:xfrm>
              <a:off x="1456967" y="3982634"/>
              <a:ext cx="638628" cy="638628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文字方塊 17"/>
                <p:cNvSpPr txBox="1"/>
                <p:nvPr/>
              </p:nvSpPr>
              <p:spPr>
                <a:xfrm>
                  <a:off x="1621203" y="4131235"/>
                  <a:ext cx="375936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15" name="文字方塊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21203" y="4131235"/>
                  <a:ext cx="375936" cy="369332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l="-19355" r="-6452" b="-1500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9" name="群組 18"/>
          <p:cNvGrpSpPr/>
          <p:nvPr/>
        </p:nvGrpSpPr>
        <p:grpSpPr>
          <a:xfrm>
            <a:off x="2671850" y="2373608"/>
            <a:ext cx="638628" cy="638628"/>
            <a:chOff x="3081123" y="3982634"/>
            <a:chExt cx="638628" cy="638628"/>
          </a:xfrm>
        </p:grpSpPr>
        <p:sp>
          <p:nvSpPr>
            <p:cNvPr id="20" name="橢圓 19"/>
            <p:cNvSpPr/>
            <p:nvPr/>
          </p:nvSpPr>
          <p:spPr>
            <a:xfrm>
              <a:off x="3081123" y="3982634"/>
              <a:ext cx="638628" cy="638628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文字方塊 20"/>
                <p:cNvSpPr txBox="1"/>
                <p:nvPr/>
              </p:nvSpPr>
              <p:spPr>
                <a:xfrm>
                  <a:off x="3265464" y="4116456"/>
                  <a:ext cx="383054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16" name="文字方塊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65464" y="4116456"/>
                  <a:ext cx="383054" cy="369332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l="-19048" r="-6349" b="-1311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2" name="群組 21"/>
          <p:cNvGrpSpPr/>
          <p:nvPr/>
        </p:nvGrpSpPr>
        <p:grpSpPr>
          <a:xfrm>
            <a:off x="4280681" y="2372782"/>
            <a:ext cx="638628" cy="638628"/>
            <a:chOff x="4705279" y="3982634"/>
            <a:chExt cx="638628" cy="638628"/>
          </a:xfrm>
        </p:grpSpPr>
        <p:sp>
          <p:nvSpPr>
            <p:cNvPr id="23" name="橢圓 22"/>
            <p:cNvSpPr/>
            <p:nvPr/>
          </p:nvSpPr>
          <p:spPr>
            <a:xfrm>
              <a:off x="4705279" y="3982634"/>
              <a:ext cx="638628" cy="638628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4" name="文字方塊 23"/>
                <p:cNvSpPr txBox="1"/>
                <p:nvPr/>
              </p:nvSpPr>
              <p:spPr>
                <a:xfrm>
                  <a:off x="4831010" y="4116456"/>
                  <a:ext cx="505779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>
            <p:sp>
              <p:nvSpPr>
                <p:cNvPr id="24" name="文字方塊 2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31010" y="4116456"/>
                  <a:ext cx="505779" cy="369332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l="-14458" r="-4819" b="-1311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6" name="文字方塊 25"/>
          <p:cNvSpPr txBox="1"/>
          <p:nvPr/>
        </p:nvSpPr>
        <p:spPr>
          <a:xfrm>
            <a:off x="5744898" y="3787551"/>
            <a:ext cx="27704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/>
              <a:t>Pixels in handwriting image</a:t>
            </a:r>
            <a:endParaRPr lang="zh-TW" altLang="en-US" sz="2400" dirty="0"/>
          </a:p>
        </p:txBody>
      </p:sp>
      <p:sp>
        <p:nvSpPr>
          <p:cNvPr id="27" name="文字方塊 26"/>
          <p:cNvSpPr txBox="1"/>
          <p:nvPr/>
        </p:nvSpPr>
        <p:spPr>
          <a:xfrm>
            <a:off x="3822014" y="3905176"/>
            <a:ext cx="9234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dirty="0" smtClean="0"/>
              <a:t>……</a:t>
            </a:r>
            <a:endParaRPr lang="zh-TW" altLang="en-US" sz="2800" b="1" dirty="0"/>
          </a:p>
        </p:txBody>
      </p:sp>
      <p:sp>
        <p:nvSpPr>
          <p:cNvPr id="28" name="文字方塊 27"/>
          <p:cNvSpPr txBox="1"/>
          <p:nvPr/>
        </p:nvSpPr>
        <p:spPr>
          <a:xfrm>
            <a:off x="3333838" y="2368321"/>
            <a:ext cx="9234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dirty="0" smtClean="0"/>
              <a:t>……</a:t>
            </a:r>
            <a:endParaRPr lang="zh-TW" altLang="en-US" sz="2800" b="1" dirty="0"/>
          </a:p>
        </p:txBody>
      </p:sp>
      <p:cxnSp>
        <p:nvCxnSpPr>
          <p:cNvPr id="29" name="直線接點 28"/>
          <p:cNvCxnSpPr>
            <a:stCxn id="17" idx="4"/>
          </p:cNvCxnSpPr>
          <p:nvPr/>
        </p:nvCxnSpPr>
        <p:spPr>
          <a:xfrm flipH="1">
            <a:off x="1325156" y="3012236"/>
            <a:ext cx="623995" cy="87943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接點 29"/>
          <p:cNvCxnSpPr>
            <a:stCxn id="20" idx="4"/>
            <a:endCxn id="5" idx="0"/>
          </p:cNvCxnSpPr>
          <p:nvPr/>
        </p:nvCxnSpPr>
        <p:spPr>
          <a:xfrm flipH="1">
            <a:off x="1335018" y="3012236"/>
            <a:ext cx="1656146" cy="8715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接點 30"/>
          <p:cNvCxnSpPr>
            <a:stCxn id="23" idx="4"/>
            <a:endCxn id="5" idx="0"/>
          </p:cNvCxnSpPr>
          <p:nvPr/>
        </p:nvCxnSpPr>
        <p:spPr>
          <a:xfrm flipH="1">
            <a:off x="1335018" y="3011410"/>
            <a:ext cx="3264977" cy="87232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/>
          <p:cNvCxnSpPr>
            <a:stCxn id="23" idx="4"/>
            <a:endCxn id="8" idx="0"/>
          </p:cNvCxnSpPr>
          <p:nvPr/>
        </p:nvCxnSpPr>
        <p:spPr>
          <a:xfrm flipH="1">
            <a:off x="2321140" y="3011410"/>
            <a:ext cx="2278855" cy="87708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接點 32"/>
          <p:cNvCxnSpPr>
            <a:stCxn id="23" idx="4"/>
            <a:endCxn id="11" idx="0"/>
          </p:cNvCxnSpPr>
          <p:nvPr/>
        </p:nvCxnSpPr>
        <p:spPr>
          <a:xfrm flipH="1">
            <a:off x="3284891" y="3011410"/>
            <a:ext cx="1315104" cy="90272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接點 33"/>
          <p:cNvCxnSpPr>
            <a:stCxn id="23" idx="4"/>
            <a:endCxn id="14" idx="0"/>
          </p:cNvCxnSpPr>
          <p:nvPr/>
        </p:nvCxnSpPr>
        <p:spPr>
          <a:xfrm>
            <a:off x="4599995" y="3011410"/>
            <a:ext cx="645202" cy="87232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接點 34"/>
          <p:cNvCxnSpPr>
            <a:endCxn id="14" idx="0"/>
          </p:cNvCxnSpPr>
          <p:nvPr/>
        </p:nvCxnSpPr>
        <p:spPr>
          <a:xfrm>
            <a:off x="2998990" y="3011410"/>
            <a:ext cx="2246207" cy="87232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/>
          <p:cNvCxnSpPr>
            <a:stCxn id="20" idx="4"/>
            <a:endCxn id="11" idx="0"/>
          </p:cNvCxnSpPr>
          <p:nvPr/>
        </p:nvCxnSpPr>
        <p:spPr>
          <a:xfrm>
            <a:off x="2991164" y="3012236"/>
            <a:ext cx="293727" cy="90189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接點 36"/>
          <p:cNvCxnSpPr>
            <a:stCxn id="20" idx="4"/>
            <a:endCxn id="8" idx="0"/>
          </p:cNvCxnSpPr>
          <p:nvPr/>
        </p:nvCxnSpPr>
        <p:spPr>
          <a:xfrm flipH="1">
            <a:off x="2321140" y="3012236"/>
            <a:ext cx="670024" cy="87626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接點 37"/>
          <p:cNvCxnSpPr>
            <a:stCxn id="17" idx="4"/>
            <a:endCxn id="8" idx="0"/>
          </p:cNvCxnSpPr>
          <p:nvPr/>
        </p:nvCxnSpPr>
        <p:spPr>
          <a:xfrm>
            <a:off x="1949151" y="3012236"/>
            <a:ext cx="371989" cy="87626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接點 38"/>
          <p:cNvCxnSpPr>
            <a:stCxn id="17" idx="4"/>
            <a:endCxn id="11" idx="0"/>
          </p:cNvCxnSpPr>
          <p:nvPr/>
        </p:nvCxnSpPr>
        <p:spPr>
          <a:xfrm>
            <a:off x="1949151" y="3012236"/>
            <a:ext cx="1335740" cy="90189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接點 39"/>
          <p:cNvCxnSpPr>
            <a:stCxn id="17" idx="4"/>
            <a:endCxn id="14" idx="0"/>
          </p:cNvCxnSpPr>
          <p:nvPr/>
        </p:nvCxnSpPr>
        <p:spPr>
          <a:xfrm>
            <a:off x="1949151" y="3012236"/>
            <a:ext cx="3296046" cy="8715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6092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RBM – Training without Labeling?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731" y="1718981"/>
            <a:ext cx="7140819" cy="3849207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628650" y="5627182"/>
            <a:ext cx="851535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>
                <a:solidFill>
                  <a:srgbClr val="222222"/>
                </a:solidFill>
                <a:latin typeface="Arial" panose="020B0604020202020204" pitchFamily="34" charset="0"/>
              </a:rPr>
              <a:t>Source of image: </a:t>
            </a:r>
            <a:r>
              <a:rPr lang="en-US" altLang="zh-TW" dirty="0" err="1" smtClean="0">
                <a:solidFill>
                  <a:srgbClr val="222222"/>
                </a:solidFill>
                <a:latin typeface="Arial" panose="020B0604020202020204" pitchFamily="34" charset="0"/>
              </a:rPr>
              <a:t>Larochelle</a:t>
            </a:r>
            <a:r>
              <a:rPr lang="en-US" altLang="zh-TW" dirty="0">
                <a:solidFill>
                  <a:srgbClr val="222222"/>
                </a:solidFill>
                <a:latin typeface="Arial" panose="020B0604020202020204" pitchFamily="34" charset="0"/>
              </a:rPr>
              <a:t>, H., </a:t>
            </a:r>
            <a:r>
              <a:rPr lang="en-US" altLang="zh-TW" dirty="0" err="1">
                <a:solidFill>
                  <a:srgbClr val="222222"/>
                </a:solidFill>
                <a:latin typeface="Arial" panose="020B0604020202020204" pitchFamily="34" charset="0"/>
              </a:rPr>
              <a:t>Bengio</a:t>
            </a:r>
            <a:r>
              <a:rPr lang="en-US" altLang="zh-TW" dirty="0">
                <a:solidFill>
                  <a:srgbClr val="222222"/>
                </a:solidFill>
                <a:latin typeface="Arial" panose="020B0604020202020204" pitchFamily="34" charset="0"/>
              </a:rPr>
              <a:t>, Y., </a:t>
            </a:r>
            <a:r>
              <a:rPr lang="en-US" altLang="zh-TW" dirty="0" err="1">
                <a:solidFill>
                  <a:srgbClr val="222222"/>
                </a:solidFill>
                <a:latin typeface="Arial" panose="020B0604020202020204" pitchFamily="34" charset="0"/>
              </a:rPr>
              <a:t>Louradour</a:t>
            </a:r>
            <a:r>
              <a:rPr lang="en-US" altLang="zh-TW" dirty="0">
                <a:solidFill>
                  <a:srgbClr val="222222"/>
                </a:solidFill>
                <a:latin typeface="Arial" panose="020B0604020202020204" pitchFamily="34" charset="0"/>
              </a:rPr>
              <a:t>, J., &amp; </a:t>
            </a:r>
            <a:r>
              <a:rPr lang="en-US" altLang="zh-TW" dirty="0" err="1">
                <a:solidFill>
                  <a:srgbClr val="222222"/>
                </a:solidFill>
                <a:latin typeface="Arial" panose="020B0604020202020204" pitchFamily="34" charset="0"/>
              </a:rPr>
              <a:t>Lamblin</a:t>
            </a:r>
            <a:r>
              <a:rPr lang="en-US" altLang="zh-TW" dirty="0">
                <a:solidFill>
                  <a:srgbClr val="222222"/>
                </a:solidFill>
                <a:latin typeface="Arial" panose="020B0604020202020204" pitchFamily="34" charset="0"/>
              </a:rPr>
              <a:t>, P. (2009). Exploring strategies for training deep neural networks. </a:t>
            </a:r>
            <a:r>
              <a:rPr lang="en-US" altLang="zh-TW" i="1" dirty="0">
                <a:solidFill>
                  <a:srgbClr val="222222"/>
                </a:solidFill>
                <a:latin typeface="Arial" panose="020B0604020202020204" pitchFamily="34" charset="0"/>
              </a:rPr>
              <a:t>The Journal of Machine Learning Research</a:t>
            </a:r>
            <a:r>
              <a:rPr lang="en-US" altLang="zh-TW" dirty="0">
                <a:solidFill>
                  <a:srgbClr val="222222"/>
                </a:solidFill>
                <a:latin typeface="Arial" panose="020B0604020202020204" pitchFamily="34" charset="0"/>
              </a:rPr>
              <a:t>, </a:t>
            </a:r>
            <a:r>
              <a:rPr lang="en-US" altLang="zh-TW" i="1" dirty="0">
                <a:solidFill>
                  <a:srgbClr val="222222"/>
                </a:solidFill>
                <a:latin typeface="Arial" panose="020B0604020202020204" pitchFamily="34" charset="0"/>
              </a:rPr>
              <a:t>10</a:t>
            </a:r>
            <a:r>
              <a:rPr lang="en-US" altLang="zh-TW" dirty="0">
                <a:solidFill>
                  <a:srgbClr val="222222"/>
                </a:solidFill>
                <a:latin typeface="Arial" panose="020B0604020202020204" pitchFamily="34" charset="0"/>
              </a:rPr>
              <a:t>, 1-40.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73842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Deep </a:t>
            </a:r>
            <a:r>
              <a:rPr lang="en-US" altLang="zh-TW" dirty="0"/>
              <a:t>Boltzmann </a:t>
            </a:r>
            <a:r>
              <a:rPr lang="en-US" altLang="zh-TW" dirty="0" smtClean="0"/>
              <a:t>Machines</a:t>
            </a:r>
            <a:endParaRPr lang="zh-TW" altLang="en-US" dirty="0"/>
          </a:p>
        </p:txBody>
      </p:sp>
      <p:sp>
        <p:nvSpPr>
          <p:cNvPr id="4" name="橢圓 3"/>
          <p:cNvSpPr/>
          <p:nvPr/>
        </p:nvSpPr>
        <p:spPr>
          <a:xfrm>
            <a:off x="1285249" y="5061157"/>
            <a:ext cx="638628" cy="63862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橢圓 4"/>
          <p:cNvSpPr/>
          <p:nvPr/>
        </p:nvSpPr>
        <p:spPr>
          <a:xfrm>
            <a:off x="2818770" y="5061157"/>
            <a:ext cx="638628" cy="63862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橢圓 5"/>
          <p:cNvSpPr/>
          <p:nvPr/>
        </p:nvSpPr>
        <p:spPr>
          <a:xfrm>
            <a:off x="1961919" y="3567494"/>
            <a:ext cx="638628" cy="63862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橢圓 6"/>
          <p:cNvSpPr/>
          <p:nvPr/>
        </p:nvSpPr>
        <p:spPr>
          <a:xfrm>
            <a:off x="3586075" y="3567494"/>
            <a:ext cx="638628" cy="63862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橢圓 7"/>
          <p:cNvSpPr/>
          <p:nvPr/>
        </p:nvSpPr>
        <p:spPr>
          <a:xfrm>
            <a:off x="4352291" y="5061157"/>
            <a:ext cx="638628" cy="63862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直線接點 8"/>
          <p:cNvCxnSpPr>
            <a:stCxn id="6" idx="4"/>
            <a:endCxn id="8" idx="0"/>
          </p:cNvCxnSpPr>
          <p:nvPr/>
        </p:nvCxnSpPr>
        <p:spPr>
          <a:xfrm>
            <a:off x="2281233" y="4206122"/>
            <a:ext cx="2390372" cy="85503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接點 9"/>
          <p:cNvCxnSpPr>
            <a:stCxn id="6" idx="4"/>
            <a:endCxn id="5" idx="0"/>
          </p:cNvCxnSpPr>
          <p:nvPr/>
        </p:nvCxnSpPr>
        <p:spPr>
          <a:xfrm>
            <a:off x="2281233" y="4206122"/>
            <a:ext cx="856851" cy="85503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接點 10"/>
          <p:cNvCxnSpPr>
            <a:stCxn id="6" idx="4"/>
            <a:endCxn id="4" idx="0"/>
          </p:cNvCxnSpPr>
          <p:nvPr/>
        </p:nvCxnSpPr>
        <p:spPr>
          <a:xfrm flipH="1">
            <a:off x="1604563" y="4206122"/>
            <a:ext cx="676670" cy="85503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/>
          <p:cNvCxnSpPr>
            <a:stCxn id="19" idx="4"/>
            <a:endCxn id="7" idx="0"/>
          </p:cNvCxnSpPr>
          <p:nvPr/>
        </p:nvCxnSpPr>
        <p:spPr>
          <a:xfrm>
            <a:off x="2277377" y="2596911"/>
            <a:ext cx="1628012" cy="97058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接點 12"/>
          <p:cNvCxnSpPr>
            <a:stCxn id="7" idx="4"/>
          </p:cNvCxnSpPr>
          <p:nvPr/>
        </p:nvCxnSpPr>
        <p:spPr>
          <a:xfrm flipH="1">
            <a:off x="3143312" y="4206122"/>
            <a:ext cx="762077" cy="85503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/>
          <p:cNvCxnSpPr>
            <a:stCxn id="7" idx="4"/>
            <a:endCxn id="4" idx="0"/>
          </p:cNvCxnSpPr>
          <p:nvPr/>
        </p:nvCxnSpPr>
        <p:spPr>
          <a:xfrm flipH="1">
            <a:off x="1604563" y="4206122"/>
            <a:ext cx="2300826" cy="85503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橢圓 18"/>
          <p:cNvSpPr/>
          <p:nvPr/>
        </p:nvSpPr>
        <p:spPr>
          <a:xfrm>
            <a:off x="1958063" y="1958283"/>
            <a:ext cx="638628" cy="63862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橢圓 19"/>
          <p:cNvSpPr/>
          <p:nvPr/>
        </p:nvSpPr>
        <p:spPr>
          <a:xfrm>
            <a:off x="3586075" y="1958283"/>
            <a:ext cx="638628" cy="63862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3" name="直線接點 22"/>
          <p:cNvCxnSpPr>
            <a:stCxn id="6" idx="0"/>
            <a:endCxn id="20" idx="4"/>
          </p:cNvCxnSpPr>
          <p:nvPr/>
        </p:nvCxnSpPr>
        <p:spPr>
          <a:xfrm flipV="1">
            <a:off x="2281233" y="2596911"/>
            <a:ext cx="1624156" cy="97058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接點 25"/>
          <p:cNvCxnSpPr>
            <a:stCxn id="7" idx="0"/>
            <a:endCxn id="20" idx="4"/>
          </p:cNvCxnSpPr>
          <p:nvPr/>
        </p:nvCxnSpPr>
        <p:spPr>
          <a:xfrm flipV="1">
            <a:off x="3905389" y="2596911"/>
            <a:ext cx="0" cy="97058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接點 28"/>
          <p:cNvCxnSpPr/>
          <p:nvPr/>
        </p:nvCxnSpPr>
        <p:spPr>
          <a:xfrm flipV="1">
            <a:off x="2295100" y="2596911"/>
            <a:ext cx="0" cy="97058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接點 29"/>
          <p:cNvCxnSpPr>
            <a:stCxn id="7" idx="4"/>
            <a:endCxn id="8" idx="0"/>
          </p:cNvCxnSpPr>
          <p:nvPr/>
        </p:nvCxnSpPr>
        <p:spPr>
          <a:xfrm>
            <a:off x="3905389" y="4206122"/>
            <a:ext cx="766216" cy="85503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62" t="14999" r="11249" b="19284"/>
          <a:stretch>
            <a:fillRect/>
          </a:stretch>
        </p:blipFill>
        <p:spPr bwMode="auto">
          <a:xfrm>
            <a:off x="5209142" y="4855008"/>
            <a:ext cx="2206625" cy="1050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34" name="文字方塊 33"/>
          <p:cNvSpPr txBox="1"/>
          <p:nvPr/>
        </p:nvSpPr>
        <p:spPr>
          <a:xfrm>
            <a:off x="2021857" y="6141422"/>
            <a:ext cx="2266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smtClean="0"/>
              <a:t>Pixels</a:t>
            </a:r>
            <a:endParaRPr lang="zh-TW" altLang="en-US" sz="2400" dirty="0"/>
          </a:p>
        </p:txBody>
      </p:sp>
      <p:sp>
        <p:nvSpPr>
          <p:cNvPr id="35" name="左大括弧 34"/>
          <p:cNvSpPr/>
          <p:nvPr/>
        </p:nvSpPr>
        <p:spPr>
          <a:xfrm rot="5400000" flipH="1">
            <a:off x="2841835" y="3836096"/>
            <a:ext cx="621057" cy="3888131"/>
          </a:xfrm>
          <a:prstGeom prst="leftBrace">
            <a:avLst>
              <a:gd name="adj1" fmla="val 35042"/>
              <a:gd name="adj2" fmla="val 50000"/>
            </a:avLst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6" name="圖片 3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5709" y="3345412"/>
            <a:ext cx="587601" cy="599593"/>
          </a:xfrm>
          <a:prstGeom prst="rect">
            <a:avLst/>
          </a:prstGeom>
        </p:spPr>
      </p:pic>
      <p:pic>
        <p:nvPicPr>
          <p:cNvPr id="37" name="圖片 3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7329" y="3345412"/>
            <a:ext cx="651048" cy="625517"/>
          </a:xfrm>
          <a:prstGeom prst="rect">
            <a:avLst/>
          </a:prstGeom>
        </p:spPr>
      </p:pic>
      <p:pic>
        <p:nvPicPr>
          <p:cNvPr id="38" name="圖片 3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55709" y="1790585"/>
            <a:ext cx="594535" cy="570753"/>
          </a:xfrm>
          <a:prstGeom prst="rect">
            <a:avLst/>
          </a:prstGeom>
        </p:spPr>
      </p:pic>
      <p:pic>
        <p:nvPicPr>
          <p:cNvPr id="39" name="圖片 3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87329" y="1778614"/>
            <a:ext cx="608383" cy="596215"/>
          </a:xfrm>
          <a:prstGeom prst="rect">
            <a:avLst/>
          </a:prstGeom>
        </p:spPr>
      </p:pic>
      <p:sp>
        <p:nvSpPr>
          <p:cNvPr id="40" name="矩形 39"/>
          <p:cNvSpPr/>
          <p:nvPr/>
        </p:nvSpPr>
        <p:spPr>
          <a:xfrm>
            <a:off x="5324255" y="1913680"/>
            <a:ext cx="3171825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>
                <a:solidFill>
                  <a:srgbClr val="222222"/>
                </a:solidFill>
                <a:latin typeface="Arial" panose="020B0604020202020204" pitchFamily="34" charset="0"/>
              </a:rPr>
              <a:t>Ref: </a:t>
            </a:r>
            <a:r>
              <a:rPr lang="en-US" altLang="zh-TW" dirty="0" err="1" smtClean="0">
                <a:solidFill>
                  <a:srgbClr val="222222"/>
                </a:solidFill>
                <a:latin typeface="Arial" panose="020B0604020202020204" pitchFamily="34" charset="0"/>
              </a:rPr>
              <a:t>Salakhutdinov</a:t>
            </a:r>
            <a:r>
              <a:rPr lang="en-US" altLang="zh-TW" dirty="0">
                <a:solidFill>
                  <a:srgbClr val="222222"/>
                </a:solidFill>
                <a:latin typeface="Arial" panose="020B0604020202020204" pitchFamily="34" charset="0"/>
              </a:rPr>
              <a:t>, </a:t>
            </a:r>
            <a:r>
              <a:rPr lang="en-US" altLang="zh-TW" dirty="0" err="1">
                <a:solidFill>
                  <a:srgbClr val="222222"/>
                </a:solidFill>
                <a:latin typeface="Arial" panose="020B0604020202020204" pitchFamily="34" charset="0"/>
              </a:rPr>
              <a:t>Ruslan</a:t>
            </a:r>
            <a:r>
              <a:rPr lang="en-US" altLang="zh-TW" dirty="0">
                <a:solidFill>
                  <a:srgbClr val="222222"/>
                </a:solidFill>
                <a:latin typeface="Arial" panose="020B0604020202020204" pitchFamily="34" charset="0"/>
              </a:rPr>
              <a:t>, and Geoffrey E. Hinton. "Deep </a:t>
            </a:r>
            <a:r>
              <a:rPr lang="en-US" altLang="zh-TW" dirty="0" smtClean="0">
                <a:solidFill>
                  <a:srgbClr val="222222"/>
                </a:solidFill>
                <a:latin typeface="Arial" panose="020B0604020202020204" pitchFamily="34" charset="0"/>
              </a:rPr>
              <a:t>Boltzmann machines.“ </a:t>
            </a:r>
            <a:r>
              <a:rPr lang="en-US" altLang="zh-TW" i="1" dirty="0" smtClean="0">
                <a:solidFill>
                  <a:srgbClr val="222222"/>
                </a:solidFill>
                <a:latin typeface="Arial" panose="020B0604020202020204" pitchFamily="34" charset="0"/>
              </a:rPr>
              <a:t>International </a:t>
            </a:r>
            <a:r>
              <a:rPr lang="en-US" altLang="zh-TW" i="1" dirty="0">
                <a:solidFill>
                  <a:srgbClr val="222222"/>
                </a:solidFill>
                <a:latin typeface="Arial" panose="020B0604020202020204" pitchFamily="34" charset="0"/>
              </a:rPr>
              <a:t>Conference on Artificial Intelligence and Statistics</a:t>
            </a:r>
            <a:r>
              <a:rPr lang="en-US" altLang="zh-TW" dirty="0">
                <a:solidFill>
                  <a:srgbClr val="222222"/>
                </a:solidFill>
                <a:latin typeface="Arial" panose="020B0604020202020204" pitchFamily="34" charset="0"/>
              </a:rPr>
              <a:t>. 2009.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95313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5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矩形 44"/>
          <p:cNvSpPr/>
          <p:nvPr/>
        </p:nvSpPr>
        <p:spPr>
          <a:xfrm>
            <a:off x="4794252" y="2593468"/>
            <a:ext cx="2150534" cy="270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/>
              <a:t>1000</a:t>
            </a:r>
            <a:endParaRPr lang="zh-TW" altLang="en-US" sz="2400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dirty="0" smtClean="0"/>
              <a:t>RBM - </a:t>
            </a:r>
            <a:r>
              <a:rPr lang="en-US" altLang="zh-TW" dirty="0"/>
              <a:t>Pre-training </a:t>
            </a:r>
            <a:r>
              <a:rPr lang="en-US" altLang="zh-TW" dirty="0" smtClean="0"/>
              <a:t>DNN</a:t>
            </a:r>
            <a:endParaRPr lang="zh-TW" altLang="en-US" dirty="0"/>
          </a:p>
        </p:txBody>
      </p:sp>
      <p:sp>
        <p:nvSpPr>
          <p:cNvPr id="4" name="文字方塊 3"/>
          <p:cNvSpPr txBox="1"/>
          <p:nvPr/>
        </p:nvSpPr>
        <p:spPr>
          <a:xfrm rot="16200000">
            <a:off x="392640" y="4234927"/>
            <a:ext cx="12869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i="1" u="sng" dirty="0" smtClean="0"/>
              <a:t>Target</a:t>
            </a:r>
            <a:endParaRPr lang="zh-TW" altLang="en-US" sz="2400" b="1" i="1" u="sng" dirty="0"/>
          </a:p>
        </p:txBody>
      </p:sp>
      <p:sp>
        <p:nvSpPr>
          <p:cNvPr id="5" name="矩形 4"/>
          <p:cNvSpPr/>
          <p:nvPr/>
        </p:nvSpPr>
        <p:spPr>
          <a:xfrm>
            <a:off x="2071157" y="6250044"/>
            <a:ext cx="1653117" cy="2700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/>
              <a:t>784</a:t>
            </a:r>
            <a:endParaRPr lang="zh-TW" altLang="en-US" sz="2400" dirty="0"/>
          </a:p>
        </p:txBody>
      </p:sp>
      <p:sp>
        <p:nvSpPr>
          <p:cNvPr id="6" name="矩形 5"/>
          <p:cNvSpPr/>
          <p:nvPr/>
        </p:nvSpPr>
        <p:spPr>
          <a:xfrm>
            <a:off x="1856314" y="5330483"/>
            <a:ext cx="2150534" cy="270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/>
              <a:t>1000</a:t>
            </a:r>
            <a:endParaRPr lang="zh-TW" altLang="en-US" sz="2400" dirty="0"/>
          </a:p>
        </p:txBody>
      </p:sp>
      <p:sp>
        <p:nvSpPr>
          <p:cNvPr id="7" name="矩形 6"/>
          <p:cNvSpPr/>
          <p:nvPr/>
        </p:nvSpPr>
        <p:spPr>
          <a:xfrm>
            <a:off x="1856314" y="4399901"/>
            <a:ext cx="2150534" cy="270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/>
              <a:t>1000</a:t>
            </a:r>
            <a:endParaRPr lang="zh-TW" altLang="en-US" sz="2400" dirty="0"/>
          </a:p>
        </p:txBody>
      </p:sp>
      <p:sp>
        <p:nvSpPr>
          <p:cNvPr id="8" name="矩形 7"/>
          <p:cNvSpPr/>
          <p:nvPr/>
        </p:nvSpPr>
        <p:spPr>
          <a:xfrm>
            <a:off x="2388608" y="2627215"/>
            <a:ext cx="1075267" cy="2700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/>
              <a:t>10</a:t>
            </a:r>
            <a:endParaRPr lang="zh-TW" altLang="en-US" sz="2400" dirty="0"/>
          </a:p>
        </p:txBody>
      </p:sp>
      <p:sp>
        <p:nvSpPr>
          <p:cNvPr id="9" name="文字方塊 8"/>
          <p:cNvSpPr txBox="1"/>
          <p:nvPr/>
        </p:nvSpPr>
        <p:spPr>
          <a:xfrm>
            <a:off x="1069927" y="6131865"/>
            <a:ext cx="1099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smtClean="0"/>
              <a:t>Input</a:t>
            </a:r>
            <a:endParaRPr lang="zh-TW" altLang="en-US" sz="2400" dirty="0"/>
          </a:p>
        </p:txBody>
      </p:sp>
      <p:sp>
        <p:nvSpPr>
          <p:cNvPr id="10" name="文字方塊 9"/>
          <p:cNvSpPr txBox="1"/>
          <p:nvPr/>
        </p:nvSpPr>
        <p:spPr>
          <a:xfrm>
            <a:off x="1181045" y="2514633"/>
            <a:ext cx="1099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smtClean="0"/>
              <a:t>output</a:t>
            </a:r>
            <a:endParaRPr lang="zh-TW" altLang="en-US" sz="2400" dirty="0"/>
          </a:p>
        </p:txBody>
      </p:sp>
      <p:sp>
        <p:nvSpPr>
          <p:cNvPr id="11" name="向右箭號 10"/>
          <p:cNvSpPr/>
          <p:nvPr/>
        </p:nvSpPr>
        <p:spPr>
          <a:xfrm rot="16200000">
            <a:off x="2689178" y="5630293"/>
            <a:ext cx="452965" cy="60969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向右箭號 11"/>
          <p:cNvSpPr/>
          <p:nvPr/>
        </p:nvSpPr>
        <p:spPr>
          <a:xfrm rot="16200000">
            <a:off x="2689178" y="4733819"/>
            <a:ext cx="452965" cy="60969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向右箭號 12"/>
          <p:cNvSpPr/>
          <p:nvPr/>
        </p:nvSpPr>
        <p:spPr>
          <a:xfrm rot="16200000">
            <a:off x="2689178" y="3753202"/>
            <a:ext cx="452965" cy="60969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向右箭號 13"/>
          <p:cNvSpPr/>
          <p:nvPr/>
        </p:nvSpPr>
        <p:spPr>
          <a:xfrm rot="16200000">
            <a:off x="2689177" y="2873519"/>
            <a:ext cx="452965" cy="60969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/>
          <p:cNvSpPr/>
          <p:nvPr/>
        </p:nvSpPr>
        <p:spPr>
          <a:xfrm>
            <a:off x="2206241" y="3490506"/>
            <a:ext cx="1440000" cy="270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/>
              <a:t>500</a:t>
            </a:r>
            <a:endParaRPr lang="zh-TW" altLang="en-US" sz="2400" dirty="0"/>
          </a:p>
        </p:txBody>
      </p:sp>
      <p:sp>
        <p:nvSpPr>
          <p:cNvPr id="16" name="矩形 15"/>
          <p:cNvSpPr/>
          <p:nvPr/>
        </p:nvSpPr>
        <p:spPr>
          <a:xfrm>
            <a:off x="5040672" y="6218315"/>
            <a:ext cx="1653117" cy="2700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/>
              <a:t>784</a:t>
            </a:r>
            <a:endParaRPr lang="zh-TW" altLang="en-US" sz="2400" dirty="0"/>
          </a:p>
        </p:txBody>
      </p:sp>
      <p:sp>
        <p:nvSpPr>
          <p:cNvPr id="17" name="矩形 16"/>
          <p:cNvSpPr/>
          <p:nvPr/>
        </p:nvSpPr>
        <p:spPr>
          <a:xfrm>
            <a:off x="4791963" y="5521827"/>
            <a:ext cx="2150534" cy="270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/>
              <a:t>1000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/>
              <p:cNvSpPr txBox="1"/>
              <p:nvPr/>
            </p:nvSpPr>
            <p:spPr>
              <a:xfrm>
                <a:off x="6800463" y="6161622"/>
                <a:ext cx="24173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9" name="文字方塊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0463" y="6161622"/>
                <a:ext cx="241733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17949" r="-1538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上-下雙向箭號 19"/>
          <p:cNvSpPr/>
          <p:nvPr/>
        </p:nvSpPr>
        <p:spPr>
          <a:xfrm>
            <a:off x="5747513" y="5803856"/>
            <a:ext cx="258259" cy="414459"/>
          </a:xfrm>
          <a:prstGeom prst="up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文字方塊 21"/>
          <p:cNvSpPr txBox="1"/>
          <p:nvPr/>
        </p:nvSpPr>
        <p:spPr>
          <a:xfrm>
            <a:off x="6920239" y="5773990"/>
            <a:ext cx="9652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/>
              <a:t>RBM1</a:t>
            </a:r>
            <a:endParaRPr lang="zh-TW" altLang="en-US" sz="2400" dirty="0"/>
          </a:p>
        </p:txBody>
      </p:sp>
      <p:sp>
        <p:nvSpPr>
          <p:cNvPr id="23" name="矩形 22"/>
          <p:cNvSpPr/>
          <p:nvPr/>
        </p:nvSpPr>
        <p:spPr>
          <a:xfrm>
            <a:off x="4686985" y="5429206"/>
            <a:ext cx="3136051" cy="11691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字方塊 23"/>
              <p:cNvSpPr txBox="1"/>
              <p:nvPr/>
            </p:nvSpPr>
            <p:spPr>
              <a:xfrm>
                <a:off x="5461090" y="4987079"/>
                <a:ext cx="336714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zh-TW" sz="2400" dirty="0" smtClean="0"/>
                  <a:t>Sample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𝑅𝐵𝑀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4" name="文字方塊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1090" y="4987079"/>
                <a:ext cx="3367140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5616" t="-24590" b="-4918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文字方塊 34"/>
          <p:cNvSpPr txBox="1"/>
          <p:nvPr/>
        </p:nvSpPr>
        <p:spPr>
          <a:xfrm>
            <a:off x="6899213" y="3929861"/>
            <a:ext cx="9652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/>
              <a:t>RBM2</a:t>
            </a:r>
            <a:endParaRPr lang="zh-TW" altLang="en-US" sz="2400" dirty="0"/>
          </a:p>
        </p:txBody>
      </p:sp>
      <p:sp>
        <p:nvSpPr>
          <p:cNvPr id="36" name="矩形 35"/>
          <p:cNvSpPr/>
          <p:nvPr/>
        </p:nvSpPr>
        <p:spPr>
          <a:xfrm>
            <a:off x="4686985" y="3550332"/>
            <a:ext cx="3136051" cy="122704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矩形 36"/>
          <p:cNvSpPr/>
          <p:nvPr/>
        </p:nvSpPr>
        <p:spPr>
          <a:xfrm>
            <a:off x="4808896" y="4378774"/>
            <a:ext cx="2150534" cy="270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/>
              <a:t>1000</a:t>
            </a:r>
            <a:endParaRPr lang="zh-TW" altLang="en-US" sz="2400" dirty="0"/>
          </a:p>
        </p:txBody>
      </p:sp>
      <p:sp>
        <p:nvSpPr>
          <p:cNvPr id="38" name="矩形 37"/>
          <p:cNvSpPr/>
          <p:nvPr/>
        </p:nvSpPr>
        <p:spPr>
          <a:xfrm>
            <a:off x="4808896" y="3693557"/>
            <a:ext cx="2150534" cy="270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/>
              <a:t>1000</a:t>
            </a:r>
            <a:endParaRPr lang="zh-TW" altLang="en-US" sz="2400" dirty="0"/>
          </a:p>
        </p:txBody>
      </p:sp>
      <p:sp>
        <p:nvSpPr>
          <p:cNvPr id="39" name="上-下雙向箭號 38"/>
          <p:cNvSpPr/>
          <p:nvPr/>
        </p:nvSpPr>
        <p:spPr>
          <a:xfrm>
            <a:off x="5741940" y="3961195"/>
            <a:ext cx="258259" cy="414459"/>
          </a:xfrm>
          <a:prstGeom prst="up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字方塊 39"/>
              <p:cNvSpPr txBox="1"/>
              <p:nvPr/>
            </p:nvSpPr>
            <p:spPr>
              <a:xfrm>
                <a:off x="5461090" y="3142950"/>
                <a:ext cx="34447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zh-TW" sz="2400" dirty="0" smtClean="0"/>
                  <a:t>Sample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𝑅𝐵𝑀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e>
                    </m:d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0" name="文字方塊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1090" y="3142950"/>
                <a:ext cx="3444789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5487" t="-26667" b="-50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文字方塊 41"/>
          <p:cNvSpPr txBox="1"/>
          <p:nvPr/>
        </p:nvSpPr>
        <p:spPr>
          <a:xfrm>
            <a:off x="6899214" y="2135646"/>
            <a:ext cx="9652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/>
              <a:t>RBM3</a:t>
            </a:r>
            <a:endParaRPr lang="zh-TW" altLang="en-US" sz="2400" dirty="0"/>
          </a:p>
        </p:txBody>
      </p:sp>
      <p:sp>
        <p:nvSpPr>
          <p:cNvPr id="43" name="矩形 42"/>
          <p:cNvSpPr/>
          <p:nvPr/>
        </p:nvSpPr>
        <p:spPr>
          <a:xfrm>
            <a:off x="4686986" y="1756117"/>
            <a:ext cx="3136051" cy="122704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6" name="上-下雙向箭號 45"/>
          <p:cNvSpPr/>
          <p:nvPr/>
        </p:nvSpPr>
        <p:spPr>
          <a:xfrm>
            <a:off x="5741941" y="2166980"/>
            <a:ext cx="258259" cy="414459"/>
          </a:xfrm>
          <a:prstGeom prst="up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8" name="矩形 47"/>
          <p:cNvSpPr/>
          <p:nvPr/>
        </p:nvSpPr>
        <p:spPr>
          <a:xfrm>
            <a:off x="548779" y="1415531"/>
            <a:ext cx="290473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800" b="1" i="1" u="sng" dirty="0"/>
              <a:t>Greedy Layer-wise Pre-training</a:t>
            </a:r>
            <a:endParaRPr lang="zh-TW" altLang="en-US" sz="2800" b="1" i="1" u="sng" dirty="0"/>
          </a:p>
        </p:txBody>
      </p:sp>
      <p:sp>
        <p:nvSpPr>
          <p:cNvPr id="49" name="矩形 48"/>
          <p:cNvSpPr/>
          <p:nvPr/>
        </p:nvSpPr>
        <p:spPr>
          <a:xfrm>
            <a:off x="5134878" y="1912290"/>
            <a:ext cx="1440000" cy="270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/>
              <a:t>500</a:t>
            </a:r>
            <a:endParaRPr lang="zh-TW" altLang="en-US" sz="2400" dirty="0"/>
          </a:p>
        </p:txBody>
      </p:sp>
      <p:sp>
        <p:nvSpPr>
          <p:cNvPr id="50" name="文字方塊 49"/>
          <p:cNvSpPr txBox="1"/>
          <p:nvPr/>
        </p:nvSpPr>
        <p:spPr>
          <a:xfrm>
            <a:off x="6038909" y="5798368"/>
            <a:ext cx="647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/>
              <a:t>W</a:t>
            </a:r>
            <a:r>
              <a:rPr lang="en-US" altLang="zh-TW" sz="2400" baseline="30000" dirty="0" smtClean="0"/>
              <a:t>1</a:t>
            </a:r>
            <a:endParaRPr lang="zh-TW" altLang="en-US" sz="2400" baseline="30000" dirty="0"/>
          </a:p>
        </p:txBody>
      </p:sp>
      <p:sp>
        <p:nvSpPr>
          <p:cNvPr id="51" name="文字方塊 50"/>
          <p:cNvSpPr txBox="1"/>
          <p:nvPr/>
        </p:nvSpPr>
        <p:spPr>
          <a:xfrm>
            <a:off x="6030313" y="3961195"/>
            <a:ext cx="647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/>
              <a:t>W</a:t>
            </a:r>
            <a:r>
              <a:rPr lang="en-US" altLang="zh-TW" sz="2400" baseline="30000" dirty="0"/>
              <a:t>2</a:t>
            </a:r>
            <a:endParaRPr lang="zh-TW" altLang="en-US" sz="2400" baseline="30000" dirty="0"/>
          </a:p>
        </p:txBody>
      </p:sp>
      <p:sp>
        <p:nvSpPr>
          <p:cNvPr id="52" name="文字方塊 51"/>
          <p:cNvSpPr txBox="1"/>
          <p:nvPr/>
        </p:nvSpPr>
        <p:spPr>
          <a:xfrm>
            <a:off x="6015696" y="2153104"/>
            <a:ext cx="647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/>
              <a:t>W</a:t>
            </a:r>
            <a:r>
              <a:rPr lang="en-US" altLang="zh-TW" sz="2400" baseline="30000" dirty="0" smtClean="0"/>
              <a:t>3</a:t>
            </a:r>
            <a:endParaRPr lang="zh-TW" altLang="en-US" sz="2400" baseline="30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文字方塊 52"/>
              <p:cNvSpPr txBox="1"/>
              <p:nvPr/>
            </p:nvSpPr>
            <p:spPr>
              <a:xfrm>
                <a:off x="7021498" y="5423908"/>
                <a:ext cx="38170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3" name="文字方塊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1498" y="5423908"/>
                <a:ext cx="381707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19355" t="-1667" r="-8065" b="-8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文字方塊 53"/>
              <p:cNvSpPr txBox="1"/>
              <p:nvPr/>
            </p:nvSpPr>
            <p:spPr>
              <a:xfrm>
                <a:off x="7014333" y="4357360"/>
                <a:ext cx="38170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4" name="文字方塊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4333" y="4357360"/>
                <a:ext cx="381707" cy="369332"/>
              </a:xfrm>
              <a:prstGeom prst="rect">
                <a:avLst/>
              </a:prstGeom>
              <a:blipFill rotWithShape="0">
                <a:blip r:embed="rId7"/>
                <a:stretch>
                  <a:fillRect l="-19355" r="-8065" b="-8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文字方塊 54"/>
              <p:cNvSpPr txBox="1"/>
              <p:nvPr/>
            </p:nvSpPr>
            <p:spPr>
              <a:xfrm>
                <a:off x="6990709" y="3594695"/>
                <a:ext cx="38831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5" name="文字方塊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0709" y="3594695"/>
                <a:ext cx="388311" cy="369332"/>
              </a:xfrm>
              <a:prstGeom prst="rect">
                <a:avLst/>
              </a:prstGeom>
              <a:blipFill rotWithShape="0">
                <a:blip r:embed="rId8"/>
                <a:stretch>
                  <a:fillRect l="-19048" t="-1667" r="-7937" b="-8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文字方塊 55"/>
              <p:cNvSpPr txBox="1"/>
              <p:nvPr/>
            </p:nvSpPr>
            <p:spPr>
              <a:xfrm>
                <a:off x="7042196" y="2526626"/>
                <a:ext cx="38831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6" name="文字方塊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2196" y="2526626"/>
                <a:ext cx="388311" cy="369332"/>
              </a:xfrm>
              <a:prstGeom prst="rect">
                <a:avLst/>
              </a:prstGeom>
              <a:blipFill rotWithShape="0">
                <a:blip r:embed="rId9"/>
                <a:stretch>
                  <a:fillRect l="-18750" r="-6250" b="-655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63629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16" grpId="0" animBg="1"/>
      <p:bldP spid="17" grpId="0" animBg="1"/>
      <p:bldP spid="19" grpId="0"/>
      <p:bldP spid="20" grpId="0" animBg="1"/>
      <p:bldP spid="22" grpId="0"/>
      <p:bldP spid="23" grpId="0" animBg="1"/>
      <p:bldP spid="24" grpId="0"/>
      <p:bldP spid="35" grpId="0"/>
      <p:bldP spid="36" grpId="0" animBg="1"/>
      <p:bldP spid="37" grpId="0" animBg="1"/>
      <p:bldP spid="38" grpId="0" animBg="1"/>
      <p:bldP spid="39" grpId="0" animBg="1"/>
      <p:bldP spid="40" grpId="0"/>
      <p:bldP spid="42" grpId="0"/>
      <p:bldP spid="43" grpId="0" animBg="1"/>
      <p:bldP spid="46" grpId="0" animBg="1"/>
      <p:bldP spid="49" grpId="0" animBg="1"/>
      <p:bldP spid="50" grpId="0"/>
      <p:bldP spid="51" grpId="0"/>
      <p:bldP spid="52" grpId="0"/>
      <p:bldP spid="53" grpId="0"/>
      <p:bldP spid="54" grpId="0"/>
      <p:bldP spid="55" grpId="0"/>
      <p:bldP spid="56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dirty="0" smtClean="0"/>
              <a:t>RBM - </a:t>
            </a:r>
            <a:r>
              <a:rPr lang="en-US" altLang="zh-TW" dirty="0"/>
              <a:t>Pre-training </a:t>
            </a:r>
            <a:r>
              <a:rPr lang="en-US" altLang="zh-TW" dirty="0" smtClean="0"/>
              <a:t>DNN</a:t>
            </a:r>
            <a:endParaRPr lang="zh-TW" altLang="en-US" dirty="0"/>
          </a:p>
        </p:txBody>
      </p:sp>
      <p:sp>
        <p:nvSpPr>
          <p:cNvPr id="48" name="矩形 47"/>
          <p:cNvSpPr/>
          <p:nvPr/>
        </p:nvSpPr>
        <p:spPr>
          <a:xfrm>
            <a:off x="548779" y="1415531"/>
            <a:ext cx="290473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800" b="1" i="1" u="sng" dirty="0"/>
              <a:t>Greedy Layer-wise Pre-training</a:t>
            </a:r>
            <a:endParaRPr lang="zh-TW" altLang="en-US" sz="2800" b="1" i="1" u="sng" dirty="0"/>
          </a:p>
        </p:txBody>
      </p:sp>
      <p:sp>
        <p:nvSpPr>
          <p:cNvPr id="72" name="矩形 71"/>
          <p:cNvSpPr/>
          <p:nvPr/>
        </p:nvSpPr>
        <p:spPr>
          <a:xfrm>
            <a:off x="2071157" y="6250044"/>
            <a:ext cx="1653117" cy="2700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/>
              <a:t>784</a:t>
            </a:r>
            <a:endParaRPr lang="zh-TW" altLang="en-US" sz="2400" dirty="0"/>
          </a:p>
        </p:txBody>
      </p:sp>
      <p:sp>
        <p:nvSpPr>
          <p:cNvPr id="73" name="矩形 72"/>
          <p:cNvSpPr/>
          <p:nvPr/>
        </p:nvSpPr>
        <p:spPr>
          <a:xfrm>
            <a:off x="1856314" y="5330483"/>
            <a:ext cx="2150534" cy="270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/>
              <a:t>1000</a:t>
            </a:r>
            <a:endParaRPr lang="zh-TW" altLang="en-US" sz="2400" dirty="0"/>
          </a:p>
        </p:txBody>
      </p:sp>
      <p:sp>
        <p:nvSpPr>
          <p:cNvPr id="74" name="矩形 73"/>
          <p:cNvSpPr/>
          <p:nvPr/>
        </p:nvSpPr>
        <p:spPr>
          <a:xfrm>
            <a:off x="1856314" y="4399901"/>
            <a:ext cx="2150534" cy="270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/>
              <a:t>1000</a:t>
            </a:r>
            <a:endParaRPr lang="zh-TW" altLang="en-US" sz="2400" dirty="0"/>
          </a:p>
        </p:txBody>
      </p:sp>
      <p:sp>
        <p:nvSpPr>
          <p:cNvPr id="75" name="矩形 74"/>
          <p:cNvSpPr/>
          <p:nvPr/>
        </p:nvSpPr>
        <p:spPr>
          <a:xfrm>
            <a:off x="2388608" y="2627215"/>
            <a:ext cx="1075267" cy="2700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/>
              <a:t>10</a:t>
            </a:r>
            <a:endParaRPr lang="zh-TW" altLang="en-US" sz="2400" dirty="0"/>
          </a:p>
        </p:txBody>
      </p:sp>
      <p:sp>
        <p:nvSpPr>
          <p:cNvPr id="76" name="文字方塊 75"/>
          <p:cNvSpPr txBox="1"/>
          <p:nvPr/>
        </p:nvSpPr>
        <p:spPr>
          <a:xfrm>
            <a:off x="1069927" y="6131865"/>
            <a:ext cx="1099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smtClean="0"/>
              <a:t>Input</a:t>
            </a:r>
            <a:endParaRPr lang="zh-TW" altLang="en-US" sz="2400" dirty="0"/>
          </a:p>
        </p:txBody>
      </p:sp>
      <p:sp>
        <p:nvSpPr>
          <p:cNvPr id="77" name="文字方塊 76"/>
          <p:cNvSpPr txBox="1"/>
          <p:nvPr/>
        </p:nvSpPr>
        <p:spPr>
          <a:xfrm>
            <a:off x="1181045" y="2514633"/>
            <a:ext cx="1099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smtClean="0"/>
              <a:t>output</a:t>
            </a:r>
            <a:endParaRPr lang="zh-TW" altLang="en-US" sz="2400" dirty="0"/>
          </a:p>
        </p:txBody>
      </p:sp>
      <p:sp>
        <p:nvSpPr>
          <p:cNvPr id="78" name="向右箭號 77"/>
          <p:cNvSpPr/>
          <p:nvPr/>
        </p:nvSpPr>
        <p:spPr>
          <a:xfrm rot="16200000">
            <a:off x="2689178" y="5630293"/>
            <a:ext cx="452965" cy="60969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9" name="向右箭號 78"/>
          <p:cNvSpPr/>
          <p:nvPr/>
        </p:nvSpPr>
        <p:spPr>
          <a:xfrm rot="16200000">
            <a:off x="2689178" y="4733819"/>
            <a:ext cx="452965" cy="60969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0" name="向右箭號 79"/>
          <p:cNvSpPr/>
          <p:nvPr/>
        </p:nvSpPr>
        <p:spPr>
          <a:xfrm rot="16200000">
            <a:off x="2689178" y="3753202"/>
            <a:ext cx="452965" cy="60969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1" name="向右箭號 80"/>
          <p:cNvSpPr/>
          <p:nvPr/>
        </p:nvSpPr>
        <p:spPr>
          <a:xfrm rot="16200000">
            <a:off x="2689177" y="2873519"/>
            <a:ext cx="452965" cy="60969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2" name="矩形 81"/>
          <p:cNvSpPr/>
          <p:nvPr/>
        </p:nvSpPr>
        <p:spPr>
          <a:xfrm>
            <a:off x="2206241" y="3490506"/>
            <a:ext cx="1440000" cy="270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/>
              <a:t>500</a:t>
            </a:r>
            <a:endParaRPr lang="zh-TW" altLang="en-US" sz="2400" dirty="0"/>
          </a:p>
        </p:txBody>
      </p:sp>
      <p:sp>
        <p:nvSpPr>
          <p:cNvPr id="83" name="文字方塊 82"/>
          <p:cNvSpPr txBox="1"/>
          <p:nvPr/>
        </p:nvSpPr>
        <p:spPr>
          <a:xfrm>
            <a:off x="3160786" y="5745797"/>
            <a:ext cx="647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/>
              <a:t>W</a:t>
            </a:r>
            <a:r>
              <a:rPr lang="en-US" altLang="zh-TW" sz="2400" baseline="30000" dirty="0" smtClean="0"/>
              <a:t>1</a:t>
            </a:r>
            <a:endParaRPr lang="zh-TW" altLang="en-US" sz="2400" baseline="30000" dirty="0"/>
          </a:p>
        </p:txBody>
      </p:sp>
      <p:sp>
        <p:nvSpPr>
          <p:cNvPr id="84" name="文字方塊 83"/>
          <p:cNvSpPr txBox="1"/>
          <p:nvPr/>
        </p:nvSpPr>
        <p:spPr>
          <a:xfrm>
            <a:off x="3160786" y="4795332"/>
            <a:ext cx="647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/>
              <a:t>W</a:t>
            </a:r>
            <a:r>
              <a:rPr lang="en-US" altLang="zh-TW" sz="2400" baseline="30000" dirty="0"/>
              <a:t>2</a:t>
            </a:r>
            <a:endParaRPr lang="zh-TW" altLang="en-US" sz="2400" baseline="30000" dirty="0"/>
          </a:p>
        </p:txBody>
      </p:sp>
      <p:sp>
        <p:nvSpPr>
          <p:cNvPr id="85" name="文字方塊 84"/>
          <p:cNvSpPr txBox="1"/>
          <p:nvPr/>
        </p:nvSpPr>
        <p:spPr>
          <a:xfrm>
            <a:off x="3176379" y="3885937"/>
            <a:ext cx="647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/>
              <a:t>W</a:t>
            </a:r>
            <a:r>
              <a:rPr lang="en-US" altLang="zh-TW" sz="2400" baseline="30000" dirty="0" smtClean="0"/>
              <a:t>3</a:t>
            </a:r>
            <a:endParaRPr lang="zh-TW" altLang="en-US" sz="2400" baseline="30000" dirty="0"/>
          </a:p>
        </p:txBody>
      </p:sp>
      <p:sp>
        <p:nvSpPr>
          <p:cNvPr id="86" name="文字方塊 85"/>
          <p:cNvSpPr txBox="1"/>
          <p:nvPr/>
        </p:nvSpPr>
        <p:spPr>
          <a:xfrm>
            <a:off x="3183917" y="2978713"/>
            <a:ext cx="647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/>
              <a:t>W</a:t>
            </a:r>
            <a:r>
              <a:rPr lang="en-US" altLang="zh-TW" sz="2400" baseline="30000" dirty="0"/>
              <a:t>4</a:t>
            </a:r>
            <a:endParaRPr lang="zh-TW" altLang="en-US" sz="2400" baseline="30000" dirty="0"/>
          </a:p>
        </p:txBody>
      </p:sp>
      <p:sp>
        <p:nvSpPr>
          <p:cNvPr id="3" name="文字方塊 2"/>
          <p:cNvSpPr txBox="1"/>
          <p:nvPr/>
        </p:nvSpPr>
        <p:spPr>
          <a:xfrm>
            <a:off x="1311937" y="2939797"/>
            <a:ext cx="12276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>
                <a:solidFill>
                  <a:srgbClr val="FF0000"/>
                </a:solidFill>
              </a:rPr>
              <a:t>random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87" name="文字方塊 86"/>
          <p:cNvSpPr txBox="1"/>
          <p:nvPr/>
        </p:nvSpPr>
        <p:spPr>
          <a:xfrm>
            <a:off x="285246" y="4315571"/>
            <a:ext cx="15560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smtClean="0">
                <a:solidFill>
                  <a:srgbClr val="FF0000"/>
                </a:solidFill>
              </a:rPr>
              <a:t>Initialize by</a:t>
            </a:r>
          </a:p>
          <a:p>
            <a:pPr algn="ctr"/>
            <a:r>
              <a:rPr lang="en-US" altLang="zh-TW" sz="2400" dirty="0" smtClean="0">
                <a:solidFill>
                  <a:srgbClr val="FF0000"/>
                </a:solidFill>
              </a:rPr>
              <a:t>RBM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8" name="左大括弧 17"/>
          <p:cNvSpPr/>
          <p:nvPr/>
        </p:nvSpPr>
        <p:spPr>
          <a:xfrm>
            <a:off x="1600371" y="3760506"/>
            <a:ext cx="340883" cy="2457809"/>
          </a:xfrm>
          <a:prstGeom prst="leftBrace">
            <a:avLst>
              <a:gd name="adj1" fmla="val 55835"/>
              <a:gd name="adj2" fmla="val 50000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8" name="矩形 87"/>
          <p:cNvSpPr/>
          <p:nvPr/>
        </p:nvSpPr>
        <p:spPr>
          <a:xfrm>
            <a:off x="4794252" y="2593468"/>
            <a:ext cx="2150534" cy="270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/>
              <a:t>1000</a:t>
            </a:r>
            <a:endParaRPr lang="zh-TW" altLang="en-US" sz="2400" dirty="0"/>
          </a:p>
        </p:txBody>
      </p:sp>
      <p:sp>
        <p:nvSpPr>
          <p:cNvPr id="89" name="矩形 88"/>
          <p:cNvSpPr/>
          <p:nvPr/>
        </p:nvSpPr>
        <p:spPr>
          <a:xfrm>
            <a:off x="5040672" y="6218315"/>
            <a:ext cx="1653117" cy="2700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/>
              <a:t>784</a:t>
            </a:r>
            <a:endParaRPr lang="zh-TW" altLang="en-US" sz="2400" dirty="0"/>
          </a:p>
        </p:txBody>
      </p:sp>
      <p:sp>
        <p:nvSpPr>
          <p:cNvPr id="90" name="矩形 89"/>
          <p:cNvSpPr/>
          <p:nvPr/>
        </p:nvSpPr>
        <p:spPr>
          <a:xfrm>
            <a:off x="4791963" y="5521827"/>
            <a:ext cx="2150534" cy="270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/>
              <a:t>1000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文字方塊 90"/>
              <p:cNvSpPr txBox="1"/>
              <p:nvPr/>
            </p:nvSpPr>
            <p:spPr>
              <a:xfrm>
                <a:off x="6800463" y="6161622"/>
                <a:ext cx="24173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91" name="文字方塊 9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0463" y="6161622"/>
                <a:ext cx="241733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17949" r="-1538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" name="上-下雙向箭號 91"/>
          <p:cNvSpPr/>
          <p:nvPr/>
        </p:nvSpPr>
        <p:spPr>
          <a:xfrm>
            <a:off x="5747513" y="5803856"/>
            <a:ext cx="258259" cy="414459"/>
          </a:xfrm>
          <a:prstGeom prst="up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3" name="文字方塊 92"/>
          <p:cNvSpPr txBox="1"/>
          <p:nvPr/>
        </p:nvSpPr>
        <p:spPr>
          <a:xfrm>
            <a:off x="6920239" y="5773990"/>
            <a:ext cx="9652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/>
              <a:t>RBM1</a:t>
            </a:r>
            <a:endParaRPr lang="zh-TW" altLang="en-US" sz="2400" dirty="0"/>
          </a:p>
        </p:txBody>
      </p:sp>
      <p:sp>
        <p:nvSpPr>
          <p:cNvPr id="94" name="矩形 93"/>
          <p:cNvSpPr/>
          <p:nvPr/>
        </p:nvSpPr>
        <p:spPr>
          <a:xfrm>
            <a:off x="4686985" y="5429206"/>
            <a:ext cx="3136051" cy="11691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文字方塊 94"/>
              <p:cNvSpPr txBox="1"/>
              <p:nvPr/>
            </p:nvSpPr>
            <p:spPr>
              <a:xfrm>
                <a:off x="5461090" y="4987079"/>
                <a:ext cx="336714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zh-TW" sz="2400" dirty="0" smtClean="0"/>
                  <a:t>Sample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𝑅𝐵𝑀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95" name="文字方塊 9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1090" y="4987079"/>
                <a:ext cx="3367140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5616" t="-24590" b="-4918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7" name="文字方塊 96"/>
          <p:cNvSpPr txBox="1"/>
          <p:nvPr/>
        </p:nvSpPr>
        <p:spPr>
          <a:xfrm>
            <a:off x="6899213" y="3929861"/>
            <a:ext cx="9652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/>
              <a:t>RBM2</a:t>
            </a:r>
            <a:endParaRPr lang="zh-TW" altLang="en-US" sz="2400" dirty="0"/>
          </a:p>
        </p:txBody>
      </p:sp>
      <p:sp>
        <p:nvSpPr>
          <p:cNvPr id="98" name="矩形 97"/>
          <p:cNvSpPr/>
          <p:nvPr/>
        </p:nvSpPr>
        <p:spPr>
          <a:xfrm>
            <a:off x="4686985" y="3550332"/>
            <a:ext cx="3136051" cy="122704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9" name="矩形 98"/>
          <p:cNvSpPr/>
          <p:nvPr/>
        </p:nvSpPr>
        <p:spPr>
          <a:xfrm>
            <a:off x="4808896" y="4378774"/>
            <a:ext cx="2150534" cy="270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/>
              <a:t>1000</a:t>
            </a:r>
            <a:endParaRPr lang="zh-TW" altLang="en-US" sz="2400" dirty="0"/>
          </a:p>
        </p:txBody>
      </p:sp>
      <p:sp>
        <p:nvSpPr>
          <p:cNvPr id="100" name="矩形 99"/>
          <p:cNvSpPr/>
          <p:nvPr/>
        </p:nvSpPr>
        <p:spPr>
          <a:xfrm>
            <a:off x="4808896" y="3693557"/>
            <a:ext cx="2150534" cy="270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/>
              <a:t>1000</a:t>
            </a:r>
            <a:endParaRPr lang="zh-TW" altLang="en-US" sz="2400" dirty="0"/>
          </a:p>
        </p:txBody>
      </p:sp>
      <p:sp>
        <p:nvSpPr>
          <p:cNvPr id="101" name="上-下雙向箭號 100"/>
          <p:cNvSpPr/>
          <p:nvPr/>
        </p:nvSpPr>
        <p:spPr>
          <a:xfrm>
            <a:off x="5741940" y="3961195"/>
            <a:ext cx="258259" cy="414459"/>
          </a:xfrm>
          <a:prstGeom prst="up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文字方塊 101"/>
              <p:cNvSpPr txBox="1"/>
              <p:nvPr/>
            </p:nvSpPr>
            <p:spPr>
              <a:xfrm>
                <a:off x="5461090" y="3142950"/>
                <a:ext cx="34447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zh-TW" sz="2400" dirty="0" smtClean="0"/>
                  <a:t>Sample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𝑅𝐵𝑀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e>
                    </m:d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02" name="文字方塊 10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1090" y="3142950"/>
                <a:ext cx="3444789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5487" t="-26667" b="-50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3" name="文字方塊 102"/>
          <p:cNvSpPr txBox="1"/>
          <p:nvPr/>
        </p:nvSpPr>
        <p:spPr>
          <a:xfrm>
            <a:off x="6899214" y="2135646"/>
            <a:ext cx="9652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/>
              <a:t>RBM3</a:t>
            </a:r>
            <a:endParaRPr lang="zh-TW" altLang="en-US" sz="2400" dirty="0"/>
          </a:p>
        </p:txBody>
      </p:sp>
      <p:sp>
        <p:nvSpPr>
          <p:cNvPr id="104" name="矩形 103"/>
          <p:cNvSpPr/>
          <p:nvPr/>
        </p:nvSpPr>
        <p:spPr>
          <a:xfrm>
            <a:off x="4686986" y="1756117"/>
            <a:ext cx="3136051" cy="122704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5" name="上-下雙向箭號 104"/>
          <p:cNvSpPr/>
          <p:nvPr/>
        </p:nvSpPr>
        <p:spPr>
          <a:xfrm>
            <a:off x="5741941" y="2166980"/>
            <a:ext cx="258259" cy="414459"/>
          </a:xfrm>
          <a:prstGeom prst="up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6" name="矩形 105"/>
          <p:cNvSpPr/>
          <p:nvPr/>
        </p:nvSpPr>
        <p:spPr>
          <a:xfrm>
            <a:off x="5134878" y="1912290"/>
            <a:ext cx="1440000" cy="270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/>
              <a:t>500</a:t>
            </a:r>
            <a:endParaRPr lang="zh-TW" altLang="en-US" sz="2400" dirty="0"/>
          </a:p>
        </p:txBody>
      </p:sp>
      <p:sp>
        <p:nvSpPr>
          <p:cNvPr id="107" name="文字方塊 106"/>
          <p:cNvSpPr txBox="1"/>
          <p:nvPr/>
        </p:nvSpPr>
        <p:spPr>
          <a:xfrm>
            <a:off x="6038909" y="5798368"/>
            <a:ext cx="647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/>
              <a:t>W</a:t>
            </a:r>
            <a:r>
              <a:rPr lang="en-US" altLang="zh-TW" sz="2400" baseline="30000" dirty="0" smtClean="0"/>
              <a:t>1</a:t>
            </a:r>
            <a:endParaRPr lang="zh-TW" altLang="en-US" sz="2400" baseline="30000" dirty="0"/>
          </a:p>
        </p:txBody>
      </p:sp>
      <p:sp>
        <p:nvSpPr>
          <p:cNvPr id="108" name="文字方塊 107"/>
          <p:cNvSpPr txBox="1"/>
          <p:nvPr/>
        </p:nvSpPr>
        <p:spPr>
          <a:xfrm>
            <a:off x="6030313" y="3961195"/>
            <a:ext cx="647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/>
              <a:t>W</a:t>
            </a:r>
            <a:r>
              <a:rPr lang="en-US" altLang="zh-TW" sz="2400" baseline="30000" dirty="0"/>
              <a:t>2</a:t>
            </a:r>
            <a:endParaRPr lang="zh-TW" altLang="en-US" sz="2400" baseline="30000" dirty="0"/>
          </a:p>
        </p:txBody>
      </p:sp>
      <p:sp>
        <p:nvSpPr>
          <p:cNvPr id="109" name="文字方塊 108"/>
          <p:cNvSpPr txBox="1"/>
          <p:nvPr/>
        </p:nvSpPr>
        <p:spPr>
          <a:xfrm>
            <a:off x="6015696" y="2153104"/>
            <a:ext cx="647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/>
              <a:t>W</a:t>
            </a:r>
            <a:r>
              <a:rPr lang="en-US" altLang="zh-TW" sz="2400" baseline="30000" dirty="0" smtClean="0"/>
              <a:t>3</a:t>
            </a:r>
            <a:endParaRPr lang="zh-TW" altLang="en-US" sz="2400" baseline="30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文字方塊 109"/>
              <p:cNvSpPr txBox="1"/>
              <p:nvPr/>
            </p:nvSpPr>
            <p:spPr>
              <a:xfrm>
                <a:off x="7021498" y="5423908"/>
                <a:ext cx="38170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10" name="文字方塊 10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1498" y="5423908"/>
                <a:ext cx="381707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19355" t="-1667" r="-8065" b="-8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文字方塊 110"/>
              <p:cNvSpPr txBox="1"/>
              <p:nvPr/>
            </p:nvSpPr>
            <p:spPr>
              <a:xfrm>
                <a:off x="7014333" y="4357360"/>
                <a:ext cx="38170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11" name="文字方塊 1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4333" y="4357360"/>
                <a:ext cx="381707" cy="369332"/>
              </a:xfrm>
              <a:prstGeom prst="rect">
                <a:avLst/>
              </a:prstGeom>
              <a:blipFill rotWithShape="0">
                <a:blip r:embed="rId7"/>
                <a:stretch>
                  <a:fillRect l="-19355" r="-8065" b="-8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文字方塊 111"/>
              <p:cNvSpPr txBox="1"/>
              <p:nvPr/>
            </p:nvSpPr>
            <p:spPr>
              <a:xfrm>
                <a:off x="6990709" y="3594695"/>
                <a:ext cx="38831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12" name="文字方塊 1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0709" y="3594695"/>
                <a:ext cx="388311" cy="369332"/>
              </a:xfrm>
              <a:prstGeom prst="rect">
                <a:avLst/>
              </a:prstGeom>
              <a:blipFill rotWithShape="0">
                <a:blip r:embed="rId8"/>
                <a:stretch>
                  <a:fillRect l="-19048" t="-1667" r="-7937" b="-8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文字方塊 112"/>
              <p:cNvSpPr txBox="1"/>
              <p:nvPr/>
            </p:nvSpPr>
            <p:spPr>
              <a:xfrm>
                <a:off x="7042196" y="2526626"/>
                <a:ext cx="38831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13" name="文字方塊 1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2196" y="2526626"/>
                <a:ext cx="388311" cy="369332"/>
              </a:xfrm>
              <a:prstGeom prst="rect">
                <a:avLst/>
              </a:prstGeom>
              <a:blipFill rotWithShape="0">
                <a:blip r:embed="rId9"/>
                <a:stretch>
                  <a:fillRect l="-18750" r="-6250" b="-655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27415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" grpId="0"/>
      <p:bldP spid="84" grpId="0"/>
      <p:bldP spid="85" grpId="0"/>
      <p:bldP spid="86" grpId="0"/>
      <p:bldP spid="3" grpId="0"/>
      <p:bldP spid="87" grpId="0"/>
      <p:bldP spid="18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dirty="0" smtClean="0"/>
              <a:t>RBM - </a:t>
            </a:r>
            <a:r>
              <a:rPr lang="en-US" altLang="zh-TW" dirty="0"/>
              <a:t>Pre-training </a:t>
            </a:r>
            <a:r>
              <a:rPr lang="en-US" altLang="zh-TW" dirty="0" smtClean="0"/>
              <a:t>DNN</a:t>
            </a:r>
            <a:endParaRPr lang="zh-TW" altLang="en-US" dirty="0"/>
          </a:p>
        </p:txBody>
      </p:sp>
      <p:sp>
        <p:nvSpPr>
          <p:cNvPr id="72" name="矩形 71"/>
          <p:cNvSpPr/>
          <p:nvPr/>
        </p:nvSpPr>
        <p:spPr>
          <a:xfrm>
            <a:off x="2071157" y="6250044"/>
            <a:ext cx="1653117" cy="2700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/>
              <a:t>784</a:t>
            </a:r>
            <a:endParaRPr lang="zh-TW" altLang="en-US" sz="2400" dirty="0"/>
          </a:p>
        </p:txBody>
      </p:sp>
      <p:sp>
        <p:nvSpPr>
          <p:cNvPr id="73" name="矩形 72"/>
          <p:cNvSpPr/>
          <p:nvPr/>
        </p:nvSpPr>
        <p:spPr>
          <a:xfrm>
            <a:off x="1856314" y="5330483"/>
            <a:ext cx="2150534" cy="270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/>
              <a:t>1000</a:t>
            </a:r>
            <a:endParaRPr lang="zh-TW" altLang="en-US" sz="2400" dirty="0"/>
          </a:p>
        </p:txBody>
      </p:sp>
      <p:sp>
        <p:nvSpPr>
          <p:cNvPr id="74" name="矩形 73"/>
          <p:cNvSpPr/>
          <p:nvPr/>
        </p:nvSpPr>
        <p:spPr>
          <a:xfrm>
            <a:off x="1856314" y="4399901"/>
            <a:ext cx="2150534" cy="270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/>
              <a:t>1000</a:t>
            </a:r>
            <a:endParaRPr lang="zh-TW" altLang="en-US" sz="2400" dirty="0"/>
          </a:p>
        </p:txBody>
      </p:sp>
      <p:sp>
        <p:nvSpPr>
          <p:cNvPr id="75" name="矩形 74"/>
          <p:cNvSpPr/>
          <p:nvPr/>
        </p:nvSpPr>
        <p:spPr>
          <a:xfrm>
            <a:off x="2388608" y="2627215"/>
            <a:ext cx="1075267" cy="2700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/>
              <a:t>10</a:t>
            </a:r>
            <a:endParaRPr lang="zh-TW" altLang="en-US" sz="2400" dirty="0"/>
          </a:p>
        </p:txBody>
      </p:sp>
      <p:sp>
        <p:nvSpPr>
          <p:cNvPr id="76" name="文字方塊 75"/>
          <p:cNvSpPr txBox="1"/>
          <p:nvPr/>
        </p:nvSpPr>
        <p:spPr>
          <a:xfrm>
            <a:off x="1069927" y="6131865"/>
            <a:ext cx="1099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smtClean="0"/>
              <a:t>Input</a:t>
            </a:r>
            <a:endParaRPr lang="zh-TW" altLang="en-US" sz="2400" dirty="0"/>
          </a:p>
        </p:txBody>
      </p:sp>
      <p:sp>
        <p:nvSpPr>
          <p:cNvPr id="77" name="文字方塊 76"/>
          <p:cNvSpPr txBox="1"/>
          <p:nvPr/>
        </p:nvSpPr>
        <p:spPr>
          <a:xfrm>
            <a:off x="1181045" y="2514633"/>
            <a:ext cx="1099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smtClean="0"/>
              <a:t>output</a:t>
            </a:r>
            <a:endParaRPr lang="zh-TW" altLang="en-US" sz="2400" dirty="0"/>
          </a:p>
        </p:txBody>
      </p:sp>
      <p:sp>
        <p:nvSpPr>
          <p:cNvPr id="78" name="向右箭號 77"/>
          <p:cNvSpPr/>
          <p:nvPr/>
        </p:nvSpPr>
        <p:spPr>
          <a:xfrm rot="16200000">
            <a:off x="2689178" y="5630293"/>
            <a:ext cx="452965" cy="60969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9" name="向右箭號 78"/>
          <p:cNvSpPr/>
          <p:nvPr/>
        </p:nvSpPr>
        <p:spPr>
          <a:xfrm rot="16200000">
            <a:off x="2689178" y="4733819"/>
            <a:ext cx="452965" cy="60969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0" name="向右箭號 79"/>
          <p:cNvSpPr/>
          <p:nvPr/>
        </p:nvSpPr>
        <p:spPr>
          <a:xfrm rot="16200000">
            <a:off x="2689178" y="3753202"/>
            <a:ext cx="452965" cy="60969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1" name="向右箭號 80"/>
          <p:cNvSpPr/>
          <p:nvPr/>
        </p:nvSpPr>
        <p:spPr>
          <a:xfrm rot="16200000">
            <a:off x="2689177" y="2873519"/>
            <a:ext cx="452965" cy="60969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2" name="矩形 81"/>
          <p:cNvSpPr/>
          <p:nvPr/>
        </p:nvSpPr>
        <p:spPr>
          <a:xfrm>
            <a:off x="2206241" y="3490506"/>
            <a:ext cx="1440000" cy="270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/>
              <a:t>500</a:t>
            </a:r>
            <a:endParaRPr lang="zh-TW" altLang="en-US" sz="2400" dirty="0"/>
          </a:p>
        </p:txBody>
      </p:sp>
      <p:sp>
        <p:nvSpPr>
          <p:cNvPr id="83" name="文字方塊 82"/>
          <p:cNvSpPr txBox="1"/>
          <p:nvPr/>
        </p:nvSpPr>
        <p:spPr>
          <a:xfrm>
            <a:off x="3160786" y="5745797"/>
            <a:ext cx="647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/>
              <a:t>W</a:t>
            </a:r>
            <a:r>
              <a:rPr lang="en-US" altLang="zh-TW" sz="2400" baseline="30000" dirty="0" smtClean="0"/>
              <a:t>1</a:t>
            </a:r>
            <a:endParaRPr lang="zh-TW" altLang="en-US" sz="2400" baseline="30000" dirty="0"/>
          </a:p>
        </p:txBody>
      </p:sp>
      <p:sp>
        <p:nvSpPr>
          <p:cNvPr id="84" name="文字方塊 83"/>
          <p:cNvSpPr txBox="1"/>
          <p:nvPr/>
        </p:nvSpPr>
        <p:spPr>
          <a:xfrm>
            <a:off x="3160786" y="4795332"/>
            <a:ext cx="647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/>
              <a:t>W</a:t>
            </a:r>
            <a:r>
              <a:rPr lang="en-US" altLang="zh-TW" sz="2400" baseline="30000" dirty="0"/>
              <a:t>2</a:t>
            </a:r>
            <a:endParaRPr lang="zh-TW" altLang="en-US" sz="2400" baseline="30000" dirty="0"/>
          </a:p>
        </p:txBody>
      </p:sp>
      <p:sp>
        <p:nvSpPr>
          <p:cNvPr id="85" name="文字方塊 84"/>
          <p:cNvSpPr txBox="1"/>
          <p:nvPr/>
        </p:nvSpPr>
        <p:spPr>
          <a:xfrm>
            <a:off x="3176379" y="3885937"/>
            <a:ext cx="647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/>
              <a:t>W</a:t>
            </a:r>
            <a:r>
              <a:rPr lang="en-US" altLang="zh-TW" sz="2400" baseline="30000" dirty="0" smtClean="0"/>
              <a:t>3</a:t>
            </a:r>
            <a:endParaRPr lang="zh-TW" altLang="en-US" sz="2400" baseline="30000" dirty="0"/>
          </a:p>
        </p:txBody>
      </p:sp>
      <p:sp>
        <p:nvSpPr>
          <p:cNvPr id="86" name="文字方塊 85"/>
          <p:cNvSpPr txBox="1"/>
          <p:nvPr/>
        </p:nvSpPr>
        <p:spPr>
          <a:xfrm>
            <a:off x="3183917" y="2978713"/>
            <a:ext cx="647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/>
              <a:t>W</a:t>
            </a:r>
            <a:r>
              <a:rPr lang="en-US" altLang="zh-TW" sz="2400" baseline="30000" dirty="0"/>
              <a:t>4</a:t>
            </a:r>
            <a:endParaRPr lang="zh-TW" altLang="en-US" sz="2400" baseline="30000" dirty="0"/>
          </a:p>
        </p:txBody>
      </p:sp>
      <p:sp>
        <p:nvSpPr>
          <p:cNvPr id="4" name="文字方塊 3"/>
          <p:cNvSpPr txBox="1"/>
          <p:nvPr/>
        </p:nvSpPr>
        <p:spPr>
          <a:xfrm>
            <a:off x="608061" y="1428318"/>
            <a:ext cx="35610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/>
              <a:t>Then do back propagation</a:t>
            </a:r>
            <a:endParaRPr lang="zh-TW" altLang="en-US" sz="2400" dirty="0"/>
          </a:p>
        </p:txBody>
      </p:sp>
      <p:grpSp>
        <p:nvGrpSpPr>
          <p:cNvPr id="8" name="群組 7"/>
          <p:cNvGrpSpPr/>
          <p:nvPr/>
        </p:nvGrpSpPr>
        <p:grpSpPr>
          <a:xfrm>
            <a:off x="1048473" y="1849131"/>
            <a:ext cx="2850285" cy="523220"/>
            <a:chOff x="1048473" y="1849131"/>
            <a:chExt cx="2850285" cy="523220"/>
          </a:xfrm>
        </p:grpSpPr>
        <p:sp>
          <p:nvSpPr>
            <p:cNvPr id="46" name="文字方塊 45"/>
            <p:cNvSpPr txBox="1"/>
            <p:nvPr/>
          </p:nvSpPr>
          <p:spPr>
            <a:xfrm>
              <a:off x="1541102" y="1849131"/>
              <a:ext cx="235765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b="1" i="1" u="sng" dirty="0" smtClean="0"/>
                <a:t>Fine tuning</a:t>
              </a:r>
              <a:endParaRPr lang="zh-TW" altLang="en-US" sz="2800" b="1" i="1" u="sng" dirty="0"/>
            </a:p>
          </p:txBody>
        </p:sp>
        <p:sp>
          <p:nvSpPr>
            <p:cNvPr id="5" name="向右箭號 4"/>
            <p:cNvSpPr/>
            <p:nvPr/>
          </p:nvSpPr>
          <p:spPr>
            <a:xfrm>
              <a:off x="1048473" y="1954724"/>
              <a:ext cx="660923" cy="312033"/>
            </a:xfrm>
            <a:prstGeom prst="rightArrow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cxnSp>
        <p:nvCxnSpPr>
          <p:cNvPr id="7" name="直線單箭頭接點 6"/>
          <p:cNvCxnSpPr/>
          <p:nvPr/>
        </p:nvCxnSpPr>
        <p:spPr>
          <a:xfrm>
            <a:off x="2418588" y="3003054"/>
            <a:ext cx="0" cy="36933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線單箭頭接點 70"/>
          <p:cNvCxnSpPr/>
          <p:nvPr/>
        </p:nvCxnSpPr>
        <p:spPr>
          <a:xfrm>
            <a:off x="2393780" y="3912235"/>
            <a:ext cx="0" cy="36933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線單箭頭接點 87"/>
          <p:cNvCxnSpPr/>
          <p:nvPr/>
        </p:nvCxnSpPr>
        <p:spPr>
          <a:xfrm>
            <a:off x="2418588" y="4887665"/>
            <a:ext cx="0" cy="36933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線單箭頭接點 88"/>
          <p:cNvCxnSpPr/>
          <p:nvPr/>
        </p:nvCxnSpPr>
        <p:spPr>
          <a:xfrm>
            <a:off x="2418588" y="5759825"/>
            <a:ext cx="0" cy="36933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矩形 89"/>
          <p:cNvSpPr/>
          <p:nvPr/>
        </p:nvSpPr>
        <p:spPr>
          <a:xfrm>
            <a:off x="4794252" y="2593468"/>
            <a:ext cx="2150534" cy="270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/>
              <a:t>1000</a:t>
            </a:r>
            <a:endParaRPr lang="zh-TW" altLang="en-US" sz="2400" dirty="0"/>
          </a:p>
        </p:txBody>
      </p:sp>
      <p:sp>
        <p:nvSpPr>
          <p:cNvPr id="91" name="矩形 90"/>
          <p:cNvSpPr/>
          <p:nvPr/>
        </p:nvSpPr>
        <p:spPr>
          <a:xfrm>
            <a:off x="5040672" y="6218315"/>
            <a:ext cx="1653117" cy="2700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/>
              <a:t>784</a:t>
            </a:r>
            <a:endParaRPr lang="zh-TW" altLang="en-US" sz="2400" dirty="0"/>
          </a:p>
        </p:txBody>
      </p:sp>
      <p:sp>
        <p:nvSpPr>
          <p:cNvPr id="92" name="矩形 91"/>
          <p:cNvSpPr/>
          <p:nvPr/>
        </p:nvSpPr>
        <p:spPr>
          <a:xfrm>
            <a:off x="4791963" y="5521827"/>
            <a:ext cx="2150534" cy="270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/>
              <a:t>1000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文字方塊 92"/>
              <p:cNvSpPr txBox="1"/>
              <p:nvPr/>
            </p:nvSpPr>
            <p:spPr>
              <a:xfrm>
                <a:off x="6800463" y="6161622"/>
                <a:ext cx="24173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93" name="文字方塊 9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0463" y="6161622"/>
                <a:ext cx="241733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17949" r="-1538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4" name="上-下雙向箭號 93"/>
          <p:cNvSpPr/>
          <p:nvPr/>
        </p:nvSpPr>
        <p:spPr>
          <a:xfrm>
            <a:off x="5747513" y="5803856"/>
            <a:ext cx="258259" cy="414459"/>
          </a:xfrm>
          <a:prstGeom prst="up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5" name="文字方塊 94"/>
          <p:cNvSpPr txBox="1"/>
          <p:nvPr/>
        </p:nvSpPr>
        <p:spPr>
          <a:xfrm>
            <a:off x="6920239" y="5773990"/>
            <a:ext cx="9652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/>
              <a:t>RBM1</a:t>
            </a:r>
            <a:endParaRPr lang="zh-TW" altLang="en-US" sz="2400" dirty="0"/>
          </a:p>
        </p:txBody>
      </p:sp>
      <p:sp>
        <p:nvSpPr>
          <p:cNvPr id="96" name="矩形 95"/>
          <p:cNvSpPr/>
          <p:nvPr/>
        </p:nvSpPr>
        <p:spPr>
          <a:xfrm>
            <a:off x="4686985" y="5429206"/>
            <a:ext cx="3136051" cy="11691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文字方塊 96"/>
              <p:cNvSpPr txBox="1"/>
              <p:nvPr/>
            </p:nvSpPr>
            <p:spPr>
              <a:xfrm>
                <a:off x="5461090" y="4987079"/>
                <a:ext cx="336714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zh-TW" sz="2400" dirty="0" smtClean="0"/>
                  <a:t>Sample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𝑅𝐵𝑀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97" name="文字方塊 9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1090" y="4987079"/>
                <a:ext cx="3367140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5616" t="-24590" b="-4918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9" name="文字方塊 98"/>
          <p:cNvSpPr txBox="1"/>
          <p:nvPr/>
        </p:nvSpPr>
        <p:spPr>
          <a:xfrm>
            <a:off x="6899213" y="3929861"/>
            <a:ext cx="9652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/>
              <a:t>RBM2</a:t>
            </a:r>
            <a:endParaRPr lang="zh-TW" altLang="en-US" sz="2400" dirty="0"/>
          </a:p>
        </p:txBody>
      </p:sp>
      <p:sp>
        <p:nvSpPr>
          <p:cNvPr id="100" name="矩形 99"/>
          <p:cNvSpPr/>
          <p:nvPr/>
        </p:nvSpPr>
        <p:spPr>
          <a:xfrm>
            <a:off x="4686985" y="3550332"/>
            <a:ext cx="3136051" cy="122704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1" name="矩形 100"/>
          <p:cNvSpPr/>
          <p:nvPr/>
        </p:nvSpPr>
        <p:spPr>
          <a:xfrm>
            <a:off x="4808896" y="4378774"/>
            <a:ext cx="2150534" cy="270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/>
              <a:t>1000</a:t>
            </a:r>
            <a:endParaRPr lang="zh-TW" altLang="en-US" sz="2400" dirty="0"/>
          </a:p>
        </p:txBody>
      </p:sp>
      <p:sp>
        <p:nvSpPr>
          <p:cNvPr id="102" name="矩形 101"/>
          <p:cNvSpPr/>
          <p:nvPr/>
        </p:nvSpPr>
        <p:spPr>
          <a:xfrm>
            <a:off x="4808896" y="3693557"/>
            <a:ext cx="2150534" cy="270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/>
              <a:t>1000</a:t>
            </a:r>
            <a:endParaRPr lang="zh-TW" altLang="en-US" sz="2400" dirty="0"/>
          </a:p>
        </p:txBody>
      </p:sp>
      <p:sp>
        <p:nvSpPr>
          <p:cNvPr id="103" name="上-下雙向箭號 102"/>
          <p:cNvSpPr/>
          <p:nvPr/>
        </p:nvSpPr>
        <p:spPr>
          <a:xfrm>
            <a:off x="5741940" y="3961195"/>
            <a:ext cx="258259" cy="414459"/>
          </a:xfrm>
          <a:prstGeom prst="up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文字方塊 103"/>
              <p:cNvSpPr txBox="1"/>
              <p:nvPr/>
            </p:nvSpPr>
            <p:spPr>
              <a:xfrm>
                <a:off x="5461090" y="3142950"/>
                <a:ext cx="34447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zh-TW" sz="2400" dirty="0" smtClean="0"/>
                  <a:t>Sample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𝑅𝐵𝑀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e>
                    </m:d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04" name="文字方塊 10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1090" y="3142950"/>
                <a:ext cx="3444789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5487" t="-26667" b="-50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5" name="文字方塊 104"/>
          <p:cNvSpPr txBox="1"/>
          <p:nvPr/>
        </p:nvSpPr>
        <p:spPr>
          <a:xfrm>
            <a:off x="6899214" y="2135646"/>
            <a:ext cx="9652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/>
              <a:t>RBM3</a:t>
            </a:r>
            <a:endParaRPr lang="zh-TW" altLang="en-US" sz="2400" dirty="0"/>
          </a:p>
        </p:txBody>
      </p:sp>
      <p:sp>
        <p:nvSpPr>
          <p:cNvPr id="106" name="矩形 105"/>
          <p:cNvSpPr/>
          <p:nvPr/>
        </p:nvSpPr>
        <p:spPr>
          <a:xfrm>
            <a:off x="4686986" y="1756117"/>
            <a:ext cx="3136051" cy="122704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7" name="上-下雙向箭號 106"/>
          <p:cNvSpPr/>
          <p:nvPr/>
        </p:nvSpPr>
        <p:spPr>
          <a:xfrm>
            <a:off x="5741941" y="2166980"/>
            <a:ext cx="258259" cy="414459"/>
          </a:xfrm>
          <a:prstGeom prst="up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8" name="矩形 107"/>
          <p:cNvSpPr/>
          <p:nvPr/>
        </p:nvSpPr>
        <p:spPr>
          <a:xfrm>
            <a:off x="5134878" y="1912290"/>
            <a:ext cx="1440000" cy="270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/>
              <a:t>500</a:t>
            </a:r>
            <a:endParaRPr lang="zh-TW" altLang="en-US" sz="2400" dirty="0"/>
          </a:p>
        </p:txBody>
      </p:sp>
      <p:sp>
        <p:nvSpPr>
          <p:cNvPr id="109" name="文字方塊 108"/>
          <p:cNvSpPr txBox="1"/>
          <p:nvPr/>
        </p:nvSpPr>
        <p:spPr>
          <a:xfrm>
            <a:off x="6038909" y="5798368"/>
            <a:ext cx="647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/>
              <a:t>W</a:t>
            </a:r>
            <a:r>
              <a:rPr lang="en-US" altLang="zh-TW" sz="2400" baseline="30000" dirty="0" smtClean="0"/>
              <a:t>1</a:t>
            </a:r>
            <a:endParaRPr lang="zh-TW" altLang="en-US" sz="2400" baseline="30000" dirty="0"/>
          </a:p>
        </p:txBody>
      </p:sp>
      <p:sp>
        <p:nvSpPr>
          <p:cNvPr id="110" name="文字方塊 109"/>
          <p:cNvSpPr txBox="1"/>
          <p:nvPr/>
        </p:nvSpPr>
        <p:spPr>
          <a:xfrm>
            <a:off x="6030313" y="3961195"/>
            <a:ext cx="647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/>
              <a:t>W</a:t>
            </a:r>
            <a:r>
              <a:rPr lang="en-US" altLang="zh-TW" sz="2400" baseline="30000" dirty="0"/>
              <a:t>2</a:t>
            </a:r>
            <a:endParaRPr lang="zh-TW" altLang="en-US" sz="2400" baseline="30000" dirty="0"/>
          </a:p>
        </p:txBody>
      </p:sp>
      <p:sp>
        <p:nvSpPr>
          <p:cNvPr id="111" name="文字方塊 110"/>
          <p:cNvSpPr txBox="1"/>
          <p:nvPr/>
        </p:nvSpPr>
        <p:spPr>
          <a:xfrm>
            <a:off x="6015696" y="2153104"/>
            <a:ext cx="647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/>
              <a:t>W</a:t>
            </a:r>
            <a:r>
              <a:rPr lang="en-US" altLang="zh-TW" sz="2400" baseline="30000" dirty="0" smtClean="0"/>
              <a:t>3</a:t>
            </a:r>
            <a:endParaRPr lang="zh-TW" altLang="en-US" sz="2400" baseline="30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文字方塊 111"/>
              <p:cNvSpPr txBox="1"/>
              <p:nvPr/>
            </p:nvSpPr>
            <p:spPr>
              <a:xfrm>
                <a:off x="7021498" y="5423908"/>
                <a:ext cx="38170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12" name="文字方塊 1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1498" y="5423908"/>
                <a:ext cx="381707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19355" t="-1667" r="-8065" b="-8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文字方塊 112"/>
              <p:cNvSpPr txBox="1"/>
              <p:nvPr/>
            </p:nvSpPr>
            <p:spPr>
              <a:xfrm>
                <a:off x="7014333" y="4357360"/>
                <a:ext cx="38170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13" name="文字方塊 1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4333" y="4357360"/>
                <a:ext cx="381707" cy="369332"/>
              </a:xfrm>
              <a:prstGeom prst="rect">
                <a:avLst/>
              </a:prstGeom>
              <a:blipFill rotWithShape="0">
                <a:blip r:embed="rId7"/>
                <a:stretch>
                  <a:fillRect l="-19355" r="-8065" b="-8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文字方塊 113"/>
              <p:cNvSpPr txBox="1"/>
              <p:nvPr/>
            </p:nvSpPr>
            <p:spPr>
              <a:xfrm>
                <a:off x="6990709" y="3594695"/>
                <a:ext cx="38831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14" name="文字方塊 1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0709" y="3594695"/>
                <a:ext cx="388311" cy="369332"/>
              </a:xfrm>
              <a:prstGeom prst="rect">
                <a:avLst/>
              </a:prstGeom>
              <a:blipFill rotWithShape="0">
                <a:blip r:embed="rId8"/>
                <a:stretch>
                  <a:fillRect l="-19048" t="-1667" r="-7937" b="-8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文字方塊 114"/>
              <p:cNvSpPr txBox="1"/>
              <p:nvPr/>
            </p:nvSpPr>
            <p:spPr>
              <a:xfrm>
                <a:off x="7042196" y="2526626"/>
                <a:ext cx="38831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15" name="文字方塊 1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2196" y="2526626"/>
                <a:ext cx="388311" cy="369332"/>
              </a:xfrm>
              <a:prstGeom prst="rect">
                <a:avLst/>
              </a:prstGeom>
              <a:blipFill rotWithShape="0">
                <a:blip r:embed="rId9"/>
                <a:stretch>
                  <a:fillRect l="-18750" r="-6250" b="-655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24551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Deep </a:t>
            </a:r>
            <a:r>
              <a:rPr lang="en-US" altLang="zh-TW" dirty="0" smtClean="0"/>
              <a:t>Belief </a:t>
            </a:r>
            <a:r>
              <a:rPr lang="en-US" altLang="zh-TW" dirty="0" smtClean="0"/>
              <a:t>Network (DBN)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91175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Reference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TW" sz="2400" dirty="0"/>
              <a:t>RBM </a:t>
            </a:r>
            <a:endParaRPr lang="en-US" altLang="zh-TW" sz="2400" dirty="0" smtClean="0"/>
          </a:p>
          <a:p>
            <a:pPr lvl="1"/>
            <a:r>
              <a:rPr lang="en-US" altLang="zh-TW" dirty="0" smtClean="0"/>
              <a:t>Independent</a:t>
            </a:r>
            <a:endParaRPr lang="en-US" altLang="zh-TW" dirty="0"/>
          </a:p>
          <a:p>
            <a:pPr lvl="2"/>
            <a:r>
              <a:rPr lang="en-US" altLang="zh-TW" sz="2400" dirty="0">
                <a:hlinkClick r:id="rId2"/>
              </a:rPr>
              <a:t>https://</a:t>
            </a:r>
            <a:r>
              <a:rPr lang="en-US" altLang="zh-TW" sz="2400" dirty="0" smtClean="0">
                <a:hlinkClick r:id="rId2"/>
              </a:rPr>
              <a:t>www.youtube.com/watch?v=lekCh_i32iE&amp;list=PL6Xpj9I5qXYEcOhn7TqghAJ6NAPrNmUBH&amp;index=37</a:t>
            </a:r>
            <a:endParaRPr lang="en-US" altLang="zh-TW" sz="2400" dirty="0" smtClean="0"/>
          </a:p>
          <a:p>
            <a:pPr lvl="2"/>
            <a:r>
              <a:rPr lang="en-US" altLang="zh-TW" sz="2400" dirty="0"/>
              <a:t>Neural networks [5.2] : Restricted Boltzmann machine - inference</a:t>
            </a:r>
          </a:p>
          <a:p>
            <a:pPr lvl="1"/>
            <a:r>
              <a:rPr lang="en-US" altLang="zh-TW" dirty="0" smtClean="0"/>
              <a:t>Intuition for maximizing likelihood</a:t>
            </a:r>
          </a:p>
          <a:p>
            <a:pPr lvl="2"/>
            <a:r>
              <a:rPr lang="en-US" altLang="zh-TW" sz="2400" dirty="0">
                <a:hlinkClick r:id="rId3"/>
              </a:rPr>
              <a:t>https://</a:t>
            </a:r>
            <a:r>
              <a:rPr lang="en-US" altLang="zh-TW" sz="2400" dirty="0" smtClean="0">
                <a:hlinkClick r:id="rId3"/>
              </a:rPr>
              <a:t>www.youtube.com/watch?v=e0Ts_7Y6hZU&amp;list=PL6Xpj9I5qXYEcOhn7TqghAJ6NAPrNmUBH&amp;index=38</a:t>
            </a:r>
            <a:endParaRPr lang="en-US" altLang="zh-TW" sz="2400" dirty="0" smtClean="0"/>
          </a:p>
          <a:p>
            <a:pPr lvl="2"/>
            <a:r>
              <a:rPr lang="en-US" altLang="zh-TW" sz="2400" dirty="0"/>
              <a:t>Neural networks [5.3] : Restricted Boltzmann machine - free energy</a:t>
            </a:r>
          </a:p>
          <a:p>
            <a:pPr lvl="2"/>
            <a:endParaRPr lang="en-US" altLang="zh-TW" dirty="0" smtClean="0"/>
          </a:p>
          <a:p>
            <a:pPr lvl="2"/>
            <a:endParaRPr lang="en-US" altLang="zh-TW" dirty="0" smtClean="0"/>
          </a:p>
          <a:p>
            <a:pPr lvl="1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52940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Reference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TW" sz="2400" dirty="0" smtClean="0"/>
              <a:t>DBN</a:t>
            </a:r>
          </a:p>
          <a:p>
            <a:pPr lvl="1"/>
            <a:r>
              <a:rPr lang="en-US" altLang="zh-TW" dirty="0">
                <a:hlinkClick r:id="rId3"/>
              </a:rPr>
              <a:t>https://</a:t>
            </a:r>
            <a:r>
              <a:rPr lang="en-US" altLang="zh-TW" dirty="0" smtClean="0">
                <a:hlinkClick r:id="rId3"/>
              </a:rPr>
              <a:t>www.youtube.com/watch?v=vkb6AWYXZ5I&amp;list=PL6Xpj9I5qXYEcOhn7TqghAJ6NAPrNmUBH&amp;index=57</a:t>
            </a:r>
            <a:endParaRPr lang="en-US" altLang="zh-TW" dirty="0" smtClean="0"/>
          </a:p>
          <a:p>
            <a:pPr lvl="2"/>
            <a:r>
              <a:rPr lang="en-US" altLang="zh-TW" sz="2400" dirty="0"/>
              <a:t>Neural networks [7.7] : Deep learning - deep belief network</a:t>
            </a:r>
          </a:p>
          <a:p>
            <a:pPr lvl="1"/>
            <a:r>
              <a:rPr lang="en-US" altLang="zh-TW" dirty="0" smtClean="0">
                <a:hlinkClick r:id="rId4"/>
              </a:rPr>
              <a:t>https</a:t>
            </a:r>
            <a:r>
              <a:rPr lang="en-US" altLang="zh-TW" dirty="0">
                <a:hlinkClick r:id="rId4"/>
              </a:rPr>
              <a:t>://</a:t>
            </a:r>
            <a:r>
              <a:rPr lang="en-US" altLang="zh-TW" dirty="0" smtClean="0">
                <a:hlinkClick r:id="rId4"/>
              </a:rPr>
              <a:t>www.youtube.com/watch?v=pStDscJh2Wo&amp;list=PL6Xpj9I5qXYEcOhn7TqghAJ6NAPrNmUBH&amp;index=58</a:t>
            </a:r>
            <a:endParaRPr lang="en-US" altLang="zh-TW" dirty="0" smtClean="0"/>
          </a:p>
          <a:p>
            <a:pPr lvl="2"/>
            <a:r>
              <a:rPr lang="en-US" altLang="zh-TW" sz="2400" dirty="0"/>
              <a:t>Neural networks [7.8] : Deep learning - </a:t>
            </a:r>
            <a:r>
              <a:rPr lang="en-US" altLang="zh-TW" sz="2400" dirty="0" err="1"/>
              <a:t>variational</a:t>
            </a:r>
            <a:r>
              <a:rPr lang="en-US" altLang="zh-TW" sz="2400" dirty="0"/>
              <a:t> bound</a:t>
            </a:r>
          </a:p>
          <a:p>
            <a:pPr lvl="1"/>
            <a:r>
              <a:rPr lang="en-US" altLang="zh-TW" dirty="0" smtClean="0">
                <a:hlinkClick r:id="rId5"/>
              </a:rPr>
              <a:t>https</a:t>
            </a:r>
            <a:r>
              <a:rPr lang="en-US" altLang="zh-TW" dirty="0">
                <a:hlinkClick r:id="rId5"/>
              </a:rPr>
              <a:t>://</a:t>
            </a:r>
            <a:r>
              <a:rPr lang="en-US" altLang="zh-TW" dirty="0" smtClean="0">
                <a:hlinkClick r:id="rId5"/>
              </a:rPr>
              <a:t>www.youtube.com/watch?v=35MUlYCColk&amp;list=PL6Xpj9I5qXYEcOhn7TqghAJ6NAPrNmUBH&amp;index=59</a:t>
            </a:r>
            <a:endParaRPr lang="en-US" altLang="zh-TW" dirty="0" smtClean="0"/>
          </a:p>
          <a:p>
            <a:pPr lvl="2"/>
            <a:r>
              <a:rPr lang="en-US" altLang="zh-TW" sz="2400" dirty="0"/>
              <a:t>Neural networks [7.9] : Deep learning - DBN pre-training</a:t>
            </a:r>
          </a:p>
          <a:p>
            <a:pPr lvl="2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53515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smtClean="0"/>
              <a:t>Auto-encoder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78881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Transfer Learning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Widely used on image processing </a:t>
            </a:r>
          </a:p>
          <a:p>
            <a:pPr lvl="1"/>
            <a:r>
              <a:rPr lang="en-US" altLang="zh-TW" sz="2800" dirty="0" smtClean="0"/>
              <a:t>Using </a:t>
            </a:r>
            <a:r>
              <a:rPr lang="en-US" altLang="zh-TW" sz="2800" dirty="0" smtClean="0"/>
              <a:t>sufficient labeled </a:t>
            </a:r>
            <a:r>
              <a:rPr lang="en-US" altLang="zh-TW" sz="2800" dirty="0" smtClean="0"/>
              <a:t>data to learn a CNN</a:t>
            </a:r>
            <a:endParaRPr lang="zh-TW" altLang="en-US" sz="2800" dirty="0"/>
          </a:p>
        </p:txBody>
      </p:sp>
      <p:sp>
        <p:nvSpPr>
          <p:cNvPr id="9" name="文字方塊 8"/>
          <p:cNvSpPr txBox="1"/>
          <p:nvPr/>
        </p:nvSpPr>
        <p:spPr>
          <a:xfrm>
            <a:off x="629097" y="5732506"/>
            <a:ext cx="76372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 smtClean="0"/>
              <a:t>Using this CNN as feature extractor</a:t>
            </a:r>
            <a:endParaRPr lang="zh-TW" altLang="en-US" sz="2800" dirty="0"/>
          </a:p>
        </p:txBody>
      </p:sp>
      <p:grpSp>
        <p:nvGrpSpPr>
          <p:cNvPr id="100" name="群組 99"/>
          <p:cNvGrpSpPr/>
          <p:nvPr/>
        </p:nvGrpSpPr>
        <p:grpSpPr>
          <a:xfrm>
            <a:off x="433652" y="2839296"/>
            <a:ext cx="8276696" cy="2737794"/>
            <a:chOff x="527292" y="2790010"/>
            <a:chExt cx="8276696" cy="2737794"/>
          </a:xfrm>
        </p:grpSpPr>
        <p:pic>
          <p:nvPicPr>
            <p:cNvPr id="19" name="圖片 1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7292" y="3447810"/>
              <a:ext cx="1362716" cy="1774035"/>
            </a:xfrm>
            <a:prstGeom prst="rect">
              <a:avLst/>
            </a:prstGeom>
          </p:spPr>
        </p:pic>
        <p:sp>
          <p:nvSpPr>
            <p:cNvPr id="20" name="向右箭號 19"/>
            <p:cNvSpPr/>
            <p:nvPr/>
          </p:nvSpPr>
          <p:spPr>
            <a:xfrm>
              <a:off x="1879877" y="3861664"/>
              <a:ext cx="694189" cy="906384"/>
            </a:xfrm>
            <a:prstGeom prst="rightArrow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21" name="群組 20"/>
            <p:cNvGrpSpPr/>
            <p:nvPr/>
          </p:nvGrpSpPr>
          <p:grpSpPr>
            <a:xfrm>
              <a:off x="2192021" y="2790010"/>
              <a:ext cx="6611967" cy="2737794"/>
              <a:chOff x="2579958" y="2840432"/>
              <a:chExt cx="6611967" cy="2737794"/>
            </a:xfrm>
          </p:grpSpPr>
          <p:sp>
            <p:nvSpPr>
              <p:cNvPr id="22" name="文字方塊 21"/>
              <p:cNvSpPr txBox="1"/>
              <p:nvPr/>
            </p:nvSpPr>
            <p:spPr>
              <a:xfrm>
                <a:off x="3738501" y="2860767"/>
                <a:ext cx="113464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 smtClean="0"/>
                  <a:t>Layer 1</a:t>
                </a:r>
                <a:endParaRPr lang="zh-TW" altLang="en-US" sz="2400" dirty="0"/>
              </a:p>
            </p:txBody>
          </p:sp>
          <p:sp>
            <p:nvSpPr>
              <p:cNvPr id="23" name="文字方塊 22"/>
              <p:cNvSpPr txBox="1"/>
              <p:nvPr/>
            </p:nvSpPr>
            <p:spPr>
              <a:xfrm>
                <a:off x="4885222" y="2850103"/>
                <a:ext cx="113464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 smtClean="0"/>
                  <a:t>Layer 2</a:t>
                </a:r>
                <a:endParaRPr lang="zh-TW" altLang="en-US" sz="2400" dirty="0"/>
              </a:p>
            </p:txBody>
          </p:sp>
          <p:sp>
            <p:nvSpPr>
              <p:cNvPr id="24" name="文字方塊 23"/>
              <p:cNvSpPr txBox="1"/>
              <p:nvPr/>
            </p:nvSpPr>
            <p:spPr>
              <a:xfrm>
                <a:off x="6844179" y="2840432"/>
                <a:ext cx="113464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 smtClean="0"/>
                  <a:t>Layer </a:t>
                </a:r>
                <a:r>
                  <a:rPr lang="en-US" altLang="zh-TW" sz="2400" dirty="0"/>
                  <a:t>L</a:t>
                </a:r>
                <a:endParaRPr lang="zh-TW" altLang="en-US" sz="2400" dirty="0"/>
              </a:p>
            </p:txBody>
          </p:sp>
          <p:sp>
            <p:nvSpPr>
              <p:cNvPr id="25" name="矩形 24"/>
              <p:cNvSpPr/>
              <p:nvPr/>
            </p:nvSpPr>
            <p:spPr>
              <a:xfrm>
                <a:off x="3994986" y="3340430"/>
                <a:ext cx="629298" cy="221908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6" name="矩形 25"/>
              <p:cNvSpPr/>
              <p:nvPr/>
            </p:nvSpPr>
            <p:spPr>
              <a:xfrm>
                <a:off x="5129092" y="3359141"/>
                <a:ext cx="629298" cy="221908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7" name="矩形 26"/>
              <p:cNvSpPr/>
              <p:nvPr/>
            </p:nvSpPr>
            <p:spPr>
              <a:xfrm>
                <a:off x="7104351" y="3354936"/>
                <a:ext cx="629298" cy="221908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8" name="矩形 27"/>
              <p:cNvSpPr/>
              <p:nvPr/>
            </p:nvSpPr>
            <p:spPr>
              <a:xfrm>
                <a:off x="2957483" y="3382571"/>
                <a:ext cx="420703" cy="217694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29" name="直線單箭頭接點 28"/>
              <p:cNvCxnSpPr/>
              <p:nvPr/>
            </p:nvCxnSpPr>
            <p:spPr>
              <a:xfrm>
                <a:off x="7431641" y="4273249"/>
                <a:ext cx="858858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線單箭頭接點 29"/>
              <p:cNvCxnSpPr/>
              <p:nvPr/>
            </p:nvCxnSpPr>
            <p:spPr>
              <a:xfrm>
                <a:off x="7523814" y="5306460"/>
                <a:ext cx="763705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線單箭頭接點 30"/>
              <p:cNvCxnSpPr/>
              <p:nvPr/>
            </p:nvCxnSpPr>
            <p:spPr>
              <a:xfrm>
                <a:off x="7411503" y="3627392"/>
                <a:ext cx="885648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矩形 31"/>
              <p:cNvSpPr/>
              <p:nvPr/>
            </p:nvSpPr>
            <p:spPr>
              <a:xfrm>
                <a:off x="3017562" y="4007396"/>
                <a:ext cx="289125" cy="284365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3" name="矩形 32"/>
              <p:cNvSpPr/>
              <p:nvPr/>
            </p:nvSpPr>
            <p:spPr>
              <a:xfrm>
                <a:off x="3022467" y="3534424"/>
                <a:ext cx="289125" cy="284365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graphicFrame>
            <p:nvGraphicFramePr>
              <p:cNvPr id="34" name="Object 12"/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3033175" y="3455434"/>
              <a:ext cx="274401" cy="38310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128" name="方程式" r:id="rId5" imgW="152280" imgH="215640" progId="Equation.3">
                      <p:embed/>
                    </p:oleObj>
                  </mc:Choice>
                  <mc:Fallback>
                    <p:oleObj name="方程式" r:id="rId5" imgW="152280" imgH="215640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033175" y="3455434"/>
                            <a:ext cx="274401" cy="383103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5" name="Object 12"/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3037640" y="3938688"/>
              <a:ext cx="297156" cy="38310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129" name="方程式" r:id="rId7" imgW="164880" imgH="215640" progId="Equation.3">
                      <p:embed/>
                    </p:oleObj>
                  </mc:Choice>
                  <mc:Fallback>
                    <p:oleObj name="方程式" r:id="rId7" imgW="164880" imgH="215640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8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037640" y="3938688"/>
                            <a:ext cx="297156" cy="383104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36" name="橢圓 35"/>
              <p:cNvSpPr/>
              <p:nvPr/>
            </p:nvSpPr>
            <p:spPr>
              <a:xfrm>
                <a:off x="4094415" y="3398418"/>
                <a:ext cx="484116" cy="476147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7" name="橢圓 36"/>
              <p:cNvSpPr/>
              <p:nvPr/>
            </p:nvSpPr>
            <p:spPr>
              <a:xfrm>
                <a:off x="4096390" y="4044082"/>
                <a:ext cx="484116" cy="476147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8" name="橢圓 37"/>
              <p:cNvSpPr/>
              <p:nvPr/>
            </p:nvSpPr>
            <p:spPr>
              <a:xfrm>
                <a:off x="4086581" y="5062467"/>
                <a:ext cx="484116" cy="476147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9" name="文字方塊 38"/>
              <p:cNvSpPr txBox="1"/>
              <p:nvPr/>
            </p:nvSpPr>
            <p:spPr>
              <a:xfrm rot="5400000">
                <a:off x="3925896" y="4538719"/>
                <a:ext cx="99373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800" dirty="0" smtClean="0"/>
                  <a:t>……</a:t>
                </a:r>
                <a:endParaRPr lang="zh-TW" altLang="en-US" sz="2800" dirty="0"/>
              </a:p>
            </p:txBody>
          </p:sp>
          <p:sp>
            <p:nvSpPr>
              <p:cNvPr id="40" name="矩形 39"/>
              <p:cNvSpPr/>
              <p:nvPr/>
            </p:nvSpPr>
            <p:spPr>
              <a:xfrm>
                <a:off x="3011470" y="5190728"/>
                <a:ext cx="289125" cy="284365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1" name="文字方塊 40"/>
              <p:cNvSpPr txBox="1"/>
              <p:nvPr/>
            </p:nvSpPr>
            <p:spPr>
              <a:xfrm rot="5400000">
                <a:off x="2741626" y="4541508"/>
                <a:ext cx="106139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800" dirty="0" smtClean="0"/>
                  <a:t>……</a:t>
                </a:r>
                <a:endParaRPr lang="zh-TW" altLang="en-US" sz="2800" dirty="0"/>
              </a:p>
            </p:txBody>
          </p:sp>
          <p:sp>
            <p:nvSpPr>
              <p:cNvPr id="42" name="橢圓 41"/>
              <p:cNvSpPr/>
              <p:nvPr/>
            </p:nvSpPr>
            <p:spPr>
              <a:xfrm>
                <a:off x="5203665" y="3398418"/>
                <a:ext cx="484116" cy="476147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3" name="橢圓 42"/>
              <p:cNvSpPr/>
              <p:nvPr/>
            </p:nvSpPr>
            <p:spPr>
              <a:xfrm>
                <a:off x="5205640" y="4044082"/>
                <a:ext cx="484116" cy="476147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4" name="橢圓 43"/>
              <p:cNvSpPr/>
              <p:nvPr/>
            </p:nvSpPr>
            <p:spPr>
              <a:xfrm>
                <a:off x="5195831" y="5062467"/>
                <a:ext cx="484116" cy="476147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5" name="文字方塊 44"/>
              <p:cNvSpPr txBox="1"/>
              <p:nvPr/>
            </p:nvSpPr>
            <p:spPr>
              <a:xfrm rot="5400000">
                <a:off x="5078862" y="4531204"/>
                <a:ext cx="92749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800" dirty="0" smtClean="0"/>
                  <a:t>……</a:t>
                </a:r>
                <a:endParaRPr lang="zh-TW" altLang="en-US" sz="2800" dirty="0"/>
              </a:p>
            </p:txBody>
          </p:sp>
          <p:sp>
            <p:nvSpPr>
              <p:cNvPr id="46" name="橢圓 45"/>
              <p:cNvSpPr/>
              <p:nvPr/>
            </p:nvSpPr>
            <p:spPr>
              <a:xfrm>
                <a:off x="7169445" y="3397077"/>
                <a:ext cx="484116" cy="476147"/>
              </a:xfrm>
              <a:prstGeom prst="ellipse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7" name="橢圓 46"/>
              <p:cNvSpPr/>
              <p:nvPr/>
            </p:nvSpPr>
            <p:spPr>
              <a:xfrm>
                <a:off x="7171420" y="4027266"/>
                <a:ext cx="484116" cy="476147"/>
              </a:xfrm>
              <a:prstGeom prst="ellipse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8" name="橢圓 47"/>
              <p:cNvSpPr/>
              <p:nvPr/>
            </p:nvSpPr>
            <p:spPr>
              <a:xfrm>
                <a:off x="7177345" y="5061126"/>
                <a:ext cx="484116" cy="476147"/>
              </a:xfrm>
              <a:prstGeom prst="ellipse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9" name="文字方塊 48"/>
              <p:cNvSpPr txBox="1"/>
              <p:nvPr/>
            </p:nvSpPr>
            <p:spPr>
              <a:xfrm rot="5400000">
                <a:off x="7076005" y="4512423"/>
                <a:ext cx="89561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800" dirty="0" smtClean="0"/>
                  <a:t>……</a:t>
                </a:r>
                <a:endParaRPr lang="zh-TW" altLang="en-US" sz="2800" dirty="0"/>
              </a:p>
            </p:txBody>
          </p:sp>
          <p:sp>
            <p:nvSpPr>
              <p:cNvPr id="50" name="文字方塊 49"/>
              <p:cNvSpPr txBox="1"/>
              <p:nvPr/>
            </p:nvSpPr>
            <p:spPr>
              <a:xfrm>
                <a:off x="8160011" y="3283441"/>
                <a:ext cx="99920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800" dirty="0" smtClean="0"/>
                  <a:t>……</a:t>
                </a:r>
                <a:endParaRPr lang="zh-TW" altLang="en-US" sz="2800" dirty="0"/>
              </a:p>
            </p:txBody>
          </p:sp>
          <p:sp>
            <p:nvSpPr>
              <p:cNvPr id="51" name="文字方塊 50"/>
              <p:cNvSpPr txBox="1"/>
              <p:nvPr/>
            </p:nvSpPr>
            <p:spPr>
              <a:xfrm>
                <a:off x="8127298" y="3996598"/>
                <a:ext cx="106462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800" dirty="0" smtClean="0"/>
                  <a:t>cat</a:t>
                </a:r>
                <a:endParaRPr lang="zh-TW" altLang="en-US" sz="2800" dirty="0"/>
              </a:p>
            </p:txBody>
          </p:sp>
          <p:sp>
            <p:nvSpPr>
              <p:cNvPr id="52" name="文字方塊 51"/>
              <p:cNvSpPr txBox="1"/>
              <p:nvPr/>
            </p:nvSpPr>
            <p:spPr>
              <a:xfrm>
                <a:off x="8197061" y="4960232"/>
                <a:ext cx="92510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800" dirty="0" smtClean="0"/>
                  <a:t>……</a:t>
                </a:r>
                <a:endParaRPr lang="zh-TW" altLang="en-US" sz="2800" dirty="0"/>
              </a:p>
            </p:txBody>
          </p:sp>
          <p:cxnSp>
            <p:nvCxnSpPr>
              <p:cNvPr id="53" name="直線單箭頭接點 52"/>
              <p:cNvCxnSpPr>
                <a:stCxn id="36" idx="6"/>
                <a:endCxn id="42" idx="2"/>
              </p:cNvCxnSpPr>
              <p:nvPr/>
            </p:nvCxnSpPr>
            <p:spPr>
              <a:xfrm>
                <a:off x="4578532" y="3636491"/>
                <a:ext cx="625134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直線單箭頭接點 53"/>
              <p:cNvCxnSpPr/>
              <p:nvPr/>
            </p:nvCxnSpPr>
            <p:spPr>
              <a:xfrm>
                <a:off x="4578532" y="4293087"/>
                <a:ext cx="625134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直線單箭頭接點 54"/>
              <p:cNvCxnSpPr/>
              <p:nvPr/>
            </p:nvCxnSpPr>
            <p:spPr>
              <a:xfrm>
                <a:off x="4570698" y="5306460"/>
                <a:ext cx="625134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直線單箭頭接點 55"/>
              <p:cNvCxnSpPr>
                <a:stCxn id="37" idx="6"/>
                <a:endCxn id="42" idx="2"/>
              </p:cNvCxnSpPr>
              <p:nvPr/>
            </p:nvCxnSpPr>
            <p:spPr>
              <a:xfrm flipV="1">
                <a:off x="4580506" y="3636491"/>
                <a:ext cx="623159" cy="64566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直線單箭頭接點 56"/>
              <p:cNvCxnSpPr>
                <a:stCxn id="36" idx="6"/>
                <a:endCxn id="43" idx="2"/>
              </p:cNvCxnSpPr>
              <p:nvPr/>
            </p:nvCxnSpPr>
            <p:spPr>
              <a:xfrm>
                <a:off x="4578532" y="3636491"/>
                <a:ext cx="627109" cy="64566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直線單箭頭接點 57"/>
              <p:cNvCxnSpPr>
                <a:stCxn id="36" idx="6"/>
                <a:endCxn id="44" idx="2"/>
              </p:cNvCxnSpPr>
              <p:nvPr/>
            </p:nvCxnSpPr>
            <p:spPr>
              <a:xfrm>
                <a:off x="4578532" y="3636491"/>
                <a:ext cx="617300" cy="1664049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直線單箭頭接點 58"/>
              <p:cNvCxnSpPr>
                <a:stCxn id="37" idx="6"/>
                <a:endCxn id="44" idx="2"/>
              </p:cNvCxnSpPr>
              <p:nvPr/>
            </p:nvCxnSpPr>
            <p:spPr>
              <a:xfrm>
                <a:off x="4580506" y="4282155"/>
                <a:ext cx="615325" cy="101838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直線單箭頭接點 59"/>
              <p:cNvCxnSpPr>
                <a:stCxn id="38" idx="6"/>
                <a:endCxn id="42" idx="2"/>
              </p:cNvCxnSpPr>
              <p:nvPr/>
            </p:nvCxnSpPr>
            <p:spPr>
              <a:xfrm flipV="1">
                <a:off x="4570698" y="3636491"/>
                <a:ext cx="632968" cy="1664049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直線單箭頭接點 60"/>
              <p:cNvCxnSpPr>
                <a:stCxn id="38" idx="6"/>
                <a:endCxn id="43" idx="2"/>
              </p:cNvCxnSpPr>
              <p:nvPr/>
            </p:nvCxnSpPr>
            <p:spPr>
              <a:xfrm flipV="1">
                <a:off x="4570698" y="4282155"/>
                <a:ext cx="634943" cy="101838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直線單箭頭接點 61"/>
              <p:cNvCxnSpPr>
                <a:endCxn id="36" idx="2"/>
              </p:cNvCxnSpPr>
              <p:nvPr/>
            </p:nvCxnSpPr>
            <p:spPr>
              <a:xfrm flipV="1">
                <a:off x="3369790" y="3636491"/>
                <a:ext cx="724625" cy="24873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直線單箭頭接點 62"/>
              <p:cNvCxnSpPr>
                <a:stCxn id="33" idx="3"/>
                <a:endCxn id="37" idx="2"/>
              </p:cNvCxnSpPr>
              <p:nvPr/>
            </p:nvCxnSpPr>
            <p:spPr>
              <a:xfrm>
                <a:off x="3311592" y="3676607"/>
                <a:ext cx="784798" cy="605548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直線單箭頭接點 63"/>
              <p:cNvCxnSpPr>
                <a:stCxn id="33" idx="3"/>
                <a:endCxn id="38" idx="1"/>
              </p:cNvCxnSpPr>
              <p:nvPr/>
            </p:nvCxnSpPr>
            <p:spPr>
              <a:xfrm>
                <a:off x="3311592" y="3676607"/>
                <a:ext cx="845886" cy="1455589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直線單箭頭接點 64"/>
              <p:cNvCxnSpPr>
                <a:stCxn id="35" idx="3"/>
                <a:endCxn id="36" idx="2"/>
              </p:cNvCxnSpPr>
              <p:nvPr/>
            </p:nvCxnSpPr>
            <p:spPr>
              <a:xfrm flipV="1">
                <a:off x="3334797" y="3636491"/>
                <a:ext cx="759619" cy="493749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直線單箭頭接點 65"/>
              <p:cNvCxnSpPr>
                <a:stCxn id="32" idx="3"/>
                <a:endCxn id="37" idx="2"/>
              </p:cNvCxnSpPr>
              <p:nvPr/>
            </p:nvCxnSpPr>
            <p:spPr>
              <a:xfrm>
                <a:off x="3306687" y="4149578"/>
                <a:ext cx="789703" cy="13257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直線單箭頭接點 66"/>
              <p:cNvCxnSpPr>
                <a:stCxn id="32" idx="3"/>
                <a:endCxn id="38" idx="1"/>
              </p:cNvCxnSpPr>
              <p:nvPr/>
            </p:nvCxnSpPr>
            <p:spPr>
              <a:xfrm>
                <a:off x="3306687" y="4149578"/>
                <a:ext cx="850791" cy="982618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直線單箭頭接點 67"/>
              <p:cNvCxnSpPr>
                <a:stCxn id="71" idx="3"/>
                <a:endCxn id="36" idx="2"/>
              </p:cNvCxnSpPr>
              <p:nvPr/>
            </p:nvCxnSpPr>
            <p:spPr>
              <a:xfrm flipV="1">
                <a:off x="3363189" y="3636491"/>
                <a:ext cx="731227" cy="1675733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直線單箭頭接點 68"/>
              <p:cNvCxnSpPr>
                <a:stCxn id="71" idx="3"/>
                <a:endCxn id="37" idx="2"/>
              </p:cNvCxnSpPr>
              <p:nvPr/>
            </p:nvCxnSpPr>
            <p:spPr>
              <a:xfrm flipV="1">
                <a:off x="3363189" y="4282155"/>
                <a:ext cx="733201" cy="1030068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直線單箭頭接點 69"/>
              <p:cNvCxnSpPr>
                <a:stCxn id="71" idx="3"/>
                <a:endCxn id="38" idx="1"/>
              </p:cNvCxnSpPr>
              <p:nvPr/>
            </p:nvCxnSpPr>
            <p:spPr>
              <a:xfrm flipV="1">
                <a:off x="3363189" y="5132196"/>
                <a:ext cx="794289" cy="180028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aphicFrame>
            <p:nvGraphicFramePr>
              <p:cNvPr id="71" name="Object 12"/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3020522" y="5109482"/>
              <a:ext cx="342667" cy="40548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130" name="方程式" r:id="rId9" imgW="190440" imgH="228600" progId="Equation.3">
                      <p:embed/>
                    </p:oleObj>
                  </mc:Choice>
                  <mc:Fallback>
                    <p:oleObj name="方程式" r:id="rId9" imgW="190440" imgH="228600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0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020522" y="5109482"/>
                            <a:ext cx="342667" cy="405484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cxnSp>
            <p:nvCxnSpPr>
              <p:cNvPr id="72" name="直線單箭頭接點 71"/>
              <p:cNvCxnSpPr/>
              <p:nvPr/>
            </p:nvCxnSpPr>
            <p:spPr>
              <a:xfrm>
                <a:off x="6512640" y="3656983"/>
                <a:ext cx="625134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直線單箭頭接點 72"/>
              <p:cNvCxnSpPr/>
              <p:nvPr/>
            </p:nvCxnSpPr>
            <p:spPr>
              <a:xfrm>
                <a:off x="6512640" y="4313580"/>
                <a:ext cx="625134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直線單箭頭接點 73"/>
              <p:cNvCxnSpPr/>
              <p:nvPr/>
            </p:nvCxnSpPr>
            <p:spPr>
              <a:xfrm>
                <a:off x="6504806" y="5326953"/>
                <a:ext cx="625134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直線單箭頭接點 74"/>
              <p:cNvCxnSpPr/>
              <p:nvPr/>
            </p:nvCxnSpPr>
            <p:spPr>
              <a:xfrm flipV="1">
                <a:off x="6514615" y="3656983"/>
                <a:ext cx="623159" cy="64566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直線單箭頭接點 75"/>
              <p:cNvCxnSpPr/>
              <p:nvPr/>
            </p:nvCxnSpPr>
            <p:spPr>
              <a:xfrm>
                <a:off x="6512640" y="3656983"/>
                <a:ext cx="627109" cy="64566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直線單箭頭接點 76"/>
              <p:cNvCxnSpPr/>
              <p:nvPr/>
            </p:nvCxnSpPr>
            <p:spPr>
              <a:xfrm>
                <a:off x="6512640" y="3656983"/>
                <a:ext cx="617300" cy="1664049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直線單箭頭接點 77"/>
              <p:cNvCxnSpPr/>
              <p:nvPr/>
            </p:nvCxnSpPr>
            <p:spPr>
              <a:xfrm>
                <a:off x="6514615" y="4302648"/>
                <a:ext cx="615325" cy="101838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直線單箭頭接點 78"/>
              <p:cNvCxnSpPr/>
              <p:nvPr/>
            </p:nvCxnSpPr>
            <p:spPr>
              <a:xfrm flipV="1">
                <a:off x="6504806" y="3656983"/>
                <a:ext cx="632968" cy="1664049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直線單箭頭接點 79"/>
              <p:cNvCxnSpPr/>
              <p:nvPr/>
            </p:nvCxnSpPr>
            <p:spPr>
              <a:xfrm flipV="1">
                <a:off x="6504806" y="4302648"/>
                <a:ext cx="634943" cy="101838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2" name="文字方塊 81"/>
              <p:cNvSpPr txBox="1"/>
              <p:nvPr/>
            </p:nvSpPr>
            <p:spPr>
              <a:xfrm>
                <a:off x="2579958" y="2915729"/>
                <a:ext cx="113464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/>
                  <a:t>Pixels</a:t>
                </a:r>
                <a:endParaRPr lang="zh-TW" altLang="en-US" sz="2400" dirty="0"/>
              </a:p>
            </p:txBody>
          </p:sp>
        </p:grpSp>
        <p:sp>
          <p:nvSpPr>
            <p:cNvPr id="90" name="文字方塊 89"/>
            <p:cNvSpPr txBox="1"/>
            <p:nvPr/>
          </p:nvSpPr>
          <p:spPr>
            <a:xfrm>
              <a:off x="5267534" y="4901451"/>
              <a:ext cx="92510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 smtClean="0"/>
                <a:t>……</a:t>
              </a:r>
              <a:endParaRPr lang="zh-TW" altLang="en-US" sz="2800" dirty="0"/>
            </a:p>
          </p:txBody>
        </p:sp>
        <p:sp>
          <p:nvSpPr>
            <p:cNvPr id="91" name="文字方塊 90"/>
            <p:cNvSpPr txBox="1"/>
            <p:nvPr/>
          </p:nvSpPr>
          <p:spPr>
            <a:xfrm>
              <a:off x="5269305" y="3871516"/>
              <a:ext cx="92510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 smtClean="0"/>
                <a:t>……</a:t>
              </a:r>
              <a:endParaRPr lang="zh-TW" altLang="en-US" sz="2800" dirty="0"/>
            </a:p>
          </p:txBody>
        </p:sp>
        <p:sp>
          <p:nvSpPr>
            <p:cNvPr id="92" name="文字方塊 91"/>
            <p:cNvSpPr txBox="1"/>
            <p:nvPr/>
          </p:nvSpPr>
          <p:spPr>
            <a:xfrm>
              <a:off x="5242090" y="3260491"/>
              <a:ext cx="92510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 smtClean="0"/>
                <a:t>……</a:t>
              </a:r>
              <a:endParaRPr lang="zh-TW" altLang="en-US" sz="2800" dirty="0"/>
            </a:p>
          </p:txBody>
        </p:sp>
      </p:grpSp>
      <p:pic>
        <p:nvPicPr>
          <p:cNvPr id="94" name="圖片 9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889495" y="3319599"/>
            <a:ext cx="376142" cy="376142"/>
          </a:xfrm>
          <a:prstGeom prst="rect">
            <a:avLst/>
          </a:prstGeom>
        </p:spPr>
      </p:pic>
      <p:pic>
        <p:nvPicPr>
          <p:cNvPr id="95" name="圖片 9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874423" y="3951929"/>
            <a:ext cx="396687" cy="363612"/>
          </a:xfrm>
          <a:prstGeom prst="rect">
            <a:avLst/>
          </a:prstGeom>
        </p:spPr>
      </p:pic>
      <p:pic>
        <p:nvPicPr>
          <p:cNvPr id="96" name="圖片 9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888992" y="4898929"/>
            <a:ext cx="377129" cy="384671"/>
          </a:xfrm>
          <a:prstGeom prst="rect">
            <a:avLst/>
          </a:prstGeom>
        </p:spPr>
      </p:pic>
      <p:pic>
        <p:nvPicPr>
          <p:cNvPr id="97" name="圖片 9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033590" y="3300961"/>
            <a:ext cx="419100" cy="419100"/>
          </a:xfrm>
          <a:prstGeom prst="rect">
            <a:avLst/>
          </a:prstGeom>
        </p:spPr>
      </p:pic>
      <p:pic>
        <p:nvPicPr>
          <p:cNvPr id="98" name="圖片 9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037737" y="3946395"/>
            <a:ext cx="409575" cy="457200"/>
          </a:xfrm>
          <a:prstGeom prst="rect">
            <a:avLst/>
          </a:prstGeom>
        </p:spPr>
      </p:pic>
      <p:pic>
        <p:nvPicPr>
          <p:cNvPr id="99" name="圖片 98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015906" y="4886486"/>
            <a:ext cx="447675" cy="40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939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Auto-encoder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106" y="3729713"/>
            <a:ext cx="1102229" cy="1018727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2858990" y="3760734"/>
            <a:ext cx="1308100" cy="100227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/>
              <a:t>NN</a:t>
            </a:r>
          </a:p>
          <a:p>
            <a:pPr algn="ctr"/>
            <a:r>
              <a:rPr lang="en-US" altLang="zh-TW" sz="2400" dirty="0" smtClean="0"/>
              <a:t>Encoder</a:t>
            </a:r>
            <a:endParaRPr lang="zh-TW" altLang="en-US" sz="2400" dirty="0"/>
          </a:p>
        </p:txBody>
      </p:sp>
      <p:sp>
        <p:nvSpPr>
          <p:cNvPr id="6" name="矩形 5"/>
          <p:cNvSpPr/>
          <p:nvPr/>
        </p:nvSpPr>
        <p:spPr>
          <a:xfrm>
            <a:off x="2858990" y="5614959"/>
            <a:ext cx="1308100" cy="98133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/>
              <a:t>NN</a:t>
            </a:r>
          </a:p>
          <a:p>
            <a:pPr algn="ctr"/>
            <a:r>
              <a:rPr lang="en-US" altLang="zh-TW" sz="2400" dirty="0" smtClean="0"/>
              <a:t>Decoder</a:t>
            </a:r>
            <a:endParaRPr lang="zh-TW" altLang="en-US" sz="2400" dirty="0"/>
          </a:p>
        </p:txBody>
      </p:sp>
      <p:sp>
        <p:nvSpPr>
          <p:cNvPr id="7" name="矩形 6"/>
          <p:cNvSpPr/>
          <p:nvPr/>
        </p:nvSpPr>
        <p:spPr>
          <a:xfrm rot="5400000">
            <a:off x="4579659" y="4049853"/>
            <a:ext cx="766087" cy="32008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 dirty="0"/>
          </a:p>
        </p:txBody>
      </p:sp>
      <p:sp>
        <p:nvSpPr>
          <p:cNvPr id="8" name="矩形 7"/>
          <p:cNvSpPr/>
          <p:nvPr/>
        </p:nvSpPr>
        <p:spPr>
          <a:xfrm>
            <a:off x="5153076" y="3979060"/>
            <a:ext cx="7896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2400" b="1" i="1" u="sng" dirty="0" smtClean="0"/>
              <a:t>code</a:t>
            </a:r>
            <a:endParaRPr lang="zh-TW" altLang="en-US" sz="2400" b="1" i="1" u="sng" dirty="0"/>
          </a:p>
        </p:txBody>
      </p:sp>
      <p:sp>
        <p:nvSpPr>
          <p:cNvPr id="9" name="矩形 8"/>
          <p:cNvSpPr/>
          <p:nvPr/>
        </p:nvSpPr>
        <p:spPr>
          <a:xfrm>
            <a:off x="6201021" y="3612316"/>
            <a:ext cx="240978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2400" dirty="0" smtClean="0"/>
              <a:t>Compact representation of the input object</a:t>
            </a:r>
            <a:endParaRPr lang="zh-TW" altLang="en-US" sz="2400" dirty="0"/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2662" y="5561432"/>
            <a:ext cx="1102229" cy="1018727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1364" y="422791"/>
            <a:ext cx="993064" cy="917832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1050976" y="1637192"/>
            <a:ext cx="511909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Ø"/>
            </a:pPr>
            <a:r>
              <a:rPr lang="en-US" altLang="zh-TW" sz="2400" dirty="0" smtClean="0"/>
              <a:t>We use 28 X 28 d to represent a digit</a:t>
            </a:r>
            <a:endParaRPr lang="zh-TW" altLang="en-US" sz="2400" dirty="0"/>
          </a:p>
        </p:txBody>
      </p:sp>
      <p:pic>
        <p:nvPicPr>
          <p:cNvPr id="14" name="圖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346" y="413752"/>
            <a:ext cx="1005568" cy="926871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1074886" y="2137610"/>
            <a:ext cx="43811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TW" sz="2400" dirty="0" smtClean="0"/>
              <a:t>Not all 28 X 28 images are digit</a:t>
            </a:r>
            <a:endParaRPr lang="zh-TW" altLang="en-US" sz="2400" dirty="0"/>
          </a:p>
        </p:txBody>
      </p:sp>
      <p:sp>
        <p:nvSpPr>
          <p:cNvPr id="17" name="矩形 16"/>
          <p:cNvSpPr/>
          <p:nvPr/>
        </p:nvSpPr>
        <p:spPr>
          <a:xfrm>
            <a:off x="1077950" y="2620282"/>
            <a:ext cx="716194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TW" sz="2400" dirty="0" smtClean="0"/>
              <a:t>It is possible to represent the images of digits in a more compact way</a:t>
            </a:r>
            <a:endParaRPr lang="zh-TW" altLang="en-US" sz="2400" dirty="0"/>
          </a:p>
        </p:txBody>
      </p:sp>
      <p:sp>
        <p:nvSpPr>
          <p:cNvPr id="19" name="矩形 18"/>
          <p:cNvSpPr/>
          <p:nvPr/>
        </p:nvSpPr>
        <p:spPr>
          <a:xfrm rot="5400000">
            <a:off x="1714251" y="5910754"/>
            <a:ext cx="766087" cy="32008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 dirty="0"/>
          </a:p>
        </p:txBody>
      </p:sp>
      <p:sp>
        <p:nvSpPr>
          <p:cNvPr id="20" name="矩形 19"/>
          <p:cNvSpPr/>
          <p:nvPr/>
        </p:nvSpPr>
        <p:spPr>
          <a:xfrm>
            <a:off x="1050976" y="5839961"/>
            <a:ext cx="7896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2400" b="1" i="1" u="sng" dirty="0" smtClean="0"/>
              <a:t>code</a:t>
            </a:r>
            <a:endParaRPr lang="zh-TW" altLang="en-US" sz="2400" b="1" i="1" u="sng" dirty="0"/>
          </a:p>
        </p:txBody>
      </p:sp>
      <p:sp>
        <p:nvSpPr>
          <p:cNvPr id="21" name="矩形 20"/>
          <p:cNvSpPr/>
          <p:nvPr/>
        </p:nvSpPr>
        <p:spPr>
          <a:xfrm>
            <a:off x="6201021" y="5564965"/>
            <a:ext cx="254927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2400" dirty="0" smtClean="0"/>
              <a:t>Can reconstruct the original object</a:t>
            </a:r>
            <a:endParaRPr lang="zh-TW" altLang="en-US" sz="2400" dirty="0"/>
          </a:p>
        </p:txBody>
      </p:sp>
      <p:sp>
        <p:nvSpPr>
          <p:cNvPr id="24" name="向右箭號 23"/>
          <p:cNvSpPr/>
          <p:nvPr/>
        </p:nvSpPr>
        <p:spPr>
          <a:xfrm>
            <a:off x="2338538" y="4018340"/>
            <a:ext cx="473165" cy="46166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向右箭號 24"/>
          <p:cNvSpPr/>
          <p:nvPr/>
        </p:nvSpPr>
        <p:spPr>
          <a:xfrm>
            <a:off x="4248293" y="4031040"/>
            <a:ext cx="473165" cy="46166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向右箭號 25"/>
          <p:cNvSpPr/>
          <p:nvPr/>
        </p:nvSpPr>
        <p:spPr>
          <a:xfrm>
            <a:off x="2338538" y="5835686"/>
            <a:ext cx="473165" cy="46166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向右箭號 26"/>
          <p:cNvSpPr/>
          <p:nvPr/>
        </p:nvSpPr>
        <p:spPr>
          <a:xfrm>
            <a:off x="4248293" y="5848386"/>
            <a:ext cx="473165" cy="46166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9" name="直線接點 28"/>
          <p:cNvCxnSpPr/>
          <p:nvPr/>
        </p:nvCxnSpPr>
        <p:spPr>
          <a:xfrm>
            <a:off x="3511550" y="4763013"/>
            <a:ext cx="0" cy="812992"/>
          </a:xfrm>
          <a:prstGeom prst="line">
            <a:avLst/>
          </a:prstGeom>
          <a:ln w="7620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字方塊 29"/>
          <p:cNvSpPr txBox="1"/>
          <p:nvPr/>
        </p:nvSpPr>
        <p:spPr>
          <a:xfrm>
            <a:off x="3660166" y="4891680"/>
            <a:ext cx="24164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 smtClean="0">
                <a:solidFill>
                  <a:srgbClr val="FF0000"/>
                </a:solidFill>
              </a:rPr>
              <a:t>Learn together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797898" y="4726061"/>
            <a:ext cx="19319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/>
              <a:t>28 X </a:t>
            </a:r>
            <a:r>
              <a:rPr lang="en-US" altLang="zh-TW" sz="2400" dirty="0" smtClean="0"/>
              <a:t>28 = 784 </a:t>
            </a:r>
            <a:endParaRPr lang="zh-TW" altLang="en-US" sz="2400" dirty="0"/>
          </a:p>
        </p:txBody>
      </p:sp>
      <p:sp>
        <p:nvSpPr>
          <p:cNvPr id="32" name="矩形 31"/>
          <p:cNvSpPr/>
          <p:nvPr/>
        </p:nvSpPr>
        <p:spPr>
          <a:xfrm>
            <a:off x="4037609" y="3265155"/>
            <a:ext cx="185018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 smtClean="0"/>
              <a:t>Usually &lt;784 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922527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/>
      <p:bldP spid="9" grpId="0"/>
      <p:bldP spid="13" grpId="0"/>
      <p:bldP spid="16" grpId="0"/>
      <p:bldP spid="17" grpId="0"/>
      <p:bldP spid="19" grpId="0" animBg="1"/>
      <p:bldP spid="20" grpId="0"/>
      <p:bldP spid="21" grpId="0"/>
      <p:bldP spid="24" grpId="0" animBg="1"/>
      <p:bldP spid="25" grpId="0" animBg="1"/>
      <p:bldP spid="26" grpId="0" animBg="1"/>
      <p:bldP spid="27" grpId="0" animBg="1"/>
      <p:bldP spid="30" grpId="0"/>
      <p:bldP spid="31" grpId="0"/>
      <p:bldP spid="32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Auto-encoder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2121301" y="2538260"/>
            <a:ext cx="468000" cy="192855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192" y="2993171"/>
            <a:ext cx="1102229" cy="101872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2241503" y="3310643"/>
                <a:ext cx="24173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1503" y="3310643"/>
                <a:ext cx="241733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17949" r="-1538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矩形 6"/>
          <p:cNvSpPr/>
          <p:nvPr/>
        </p:nvSpPr>
        <p:spPr>
          <a:xfrm>
            <a:off x="1531806" y="4498377"/>
            <a:ext cx="152811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2400" dirty="0"/>
              <a:t>Input </a:t>
            </a:r>
            <a:r>
              <a:rPr lang="en-US" altLang="zh-TW" sz="2400" dirty="0" smtClean="0"/>
              <a:t>layer</a:t>
            </a:r>
            <a:endParaRPr lang="zh-TW" altLang="en-US" sz="2400" dirty="0"/>
          </a:p>
        </p:txBody>
      </p:sp>
      <p:sp>
        <p:nvSpPr>
          <p:cNvPr id="8" name="矩形 7"/>
          <p:cNvSpPr/>
          <p:nvPr/>
        </p:nvSpPr>
        <p:spPr>
          <a:xfrm rot="5400000">
            <a:off x="3963659" y="3261309"/>
            <a:ext cx="1209244" cy="4680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 dirty="0"/>
          </a:p>
        </p:txBody>
      </p:sp>
      <p:sp>
        <p:nvSpPr>
          <p:cNvPr id="10" name="向右箭號 9"/>
          <p:cNvSpPr/>
          <p:nvPr/>
        </p:nvSpPr>
        <p:spPr>
          <a:xfrm>
            <a:off x="3043522" y="3199918"/>
            <a:ext cx="933253" cy="60523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/>
              <p:cNvSpPr txBox="1"/>
              <p:nvPr/>
            </p:nvSpPr>
            <p:spPr>
              <a:xfrm>
                <a:off x="3257132" y="3805153"/>
                <a:ext cx="37273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1" name="文字方塊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7132" y="3805153"/>
                <a:ext cx="372731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18033" r="-16393" b="-655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矩形 11"/>
          <p:cNvSpPr/>
          <p:nvPr/>
        </p:nvSpPr>
        <p:spPr>
          <a:xfrm>
            <a:off x="6616251" y="2538260"/>
            <a:ext cx="468000" cy="192855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/>
              <p:cNvSpPr txBox="1"/>
              <p:nvPr/>
            </p:nvSpPr>
            <p:spPr>
              <a:xfrm>
                <a:off x="6729384" y="3247994"/>
                <a:ext cx="2457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3" name="文字方塊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9384" y="3247994"/>
                <a:ext cx="245708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30000" r="-30000" b="-2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向右箭號 13"/>
          <p:cNvSpPr/>
          <p:nvPr/>
        </p:nvSpPr>
        <p:spPr>
          <a:xfrm>
            <a:off x="5337238" y="3199918"/>
            <a:ext cx="933253" cy="60523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/>
              <p:cNvSpPr txBox="1"/>
              <p:nvPr/>
            </p:nvSpPr>
            <p:spPr>
              <a:xfrm>
                <a:off x="5550848" y="3805153"/>
                <a:ext cx="4408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5" name="文字方塊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0848" y="3805153"/>
                <a:ext cx="440825" cy="369332"/>
              </a:xfrm>
              <a:prstGeom prst="rect">
                <a:avLst/>
              </a:prstGeom>
              <a:blipFill rotWithShape="0">
                <a:blip r:embed="rId7"/>
                <a:stretch>
                  <a:fillRect l="-19444" t="-1639" r="-18056" b="-983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矩形 15"/>
          <p:cNvSpPr/>
          <p:nvPr/>
        </p:nvSpPr>
        <p:spPr>
          <a:xfrm>
            <a:off x="6117262" y="4429889"/>
            <a:ext cx="171566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2400" dirty="0" smtClean="0"/>
              <a:t>output layer</a:t>
            </a:r>
            <a:endParaRPr lang="zh-TW" altLang="en-US" sz="2400" dirty="0"/>
          </a:p>
        </p:txBody>
      </p:sp>
      <p:sp>
        <p:nvSpPr>
          <p:cNvPr id="17" name="矩形 16"/>
          <p:cNvSpPr/>
          <p:nvPr/>
        </p:nvSpPr>
        <p:spPr>
          <a:xfrm>
            <a:off x="3701614" y="4215710"/>
            <a:ext cx="173489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2400" dirty="0" smtClean="0"/>
              <a:t>hidden layer</a:t>
            </a:r>
            <a:endParaRPr lang="zh-TW" altLang="en-US" sz="2400" dirty="0"/>
          </a:p>
        </p:txBody>
      </p:sp>
      <p:pic>
        <p:nvPicPr>
          <p:cNvPr id="18" name="圖片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55595" y="2890687"/>
            <a:ext cx="1093505" cy="104526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/>
              <p:cNvSpPr txBox="1"/>
              <p:nvPr/>
            </p:nvSpPr>
            <p:spPr>
              <a:xfrm>
                <a:off x="4479459" y="3310643"/>
                <a:ext cx="2457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9" name="文字方塊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9459" y="3310643"/>
                <a:ext cx="245708" cy="369332"/>
              </a:xfrm>
              <a:prstGeom prst="rect">
                <a:avLst/>
              </a:prstGeom>
              <a:blipFill rotWithShape="0">
                <a:blip r:embed="rId9"/>
                <a:stretch>
                  <a:fillRect l="-17500" r="-1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直線接點 20"/>
          <p:cNvCxnSpPr/>
          <p:nvPr/>
        </p:nvCxnSpPr>
        <p:spPr>
          <a:xfrm flipH="1">
            <a:off x="2382485" y="2054803"/>
            <a:ext cx="446776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接點 21"/>
          <p:cNvCxnSpPr/>
          <p:nvPr/>
        </p:nvCxnSpPr>
        <p:spPr>
          <a:xfrm rot="5400000">
            <a:off x="2127691" y="2284991"/>
            <a:ext cx="509588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接點 22"/>
          <p:cNvCxnSpPr/>
          <p:nvPr/>
        </p:nvCxnSpPr>
        <p:spPr>
          <a:xfrm rot="5400000">
            <a:off x="6595457" y="2283466"/>
            <a:ext cx="509588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字方塊 49"/>
          <p:cNvSpPr txBox="1">
            <a:spLocks noChangeArrowheads="1"/>
          </p:cNvSpPr>
          <p:nvPr/>
        </p:nvSpPr>
        <p:spPr bwMode="auto">
          <a:xfrm>
            <a:off x="3240507" y="2071318"/>
            <a:ext cx="295275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kumimoji="0" lang="en-US" altLang="zh-TW" sz="2400" dirty="0"/>
              <a:t>As close as possible</a:t>
            </a:r>
            <a:endParaRPr kumimoji="0" lang="zh-TW" altLang="en-US" sz="2400" dirty="0"/>
          </a:p>
        </p:txBody>
      </p:sp>
      <p:grpSp>
        <p:nvGrpSpPr>
          <p:cNvPr id="26" name="群組 25"/>
          <p:cNvGrpSpPr/>
          <p:nvPr/>
        </p:nvGrpSpPr>
        <p:grpSpPr>
          <a:xfrm>
            <a:off x="3293494" y="1535426"/>
            <a:ext cx="2579247" cy="460375"/>
            <a:chOff x="520219" y="4282978"/>
            <a:chExt cx="2579247" cy="460375"/>
          </a:xfrm>
        </p:grpSpPr>
        <p:sp>
          <p:nvSpPr>
            <p:cNvPr id="27" name="文字方塊 49"/>
            <p:cNvSpPr txBox="1">
              <a:spLocks noChangeArrowheads="1"/>
            </p:cNvSpPr>
            <p:nvPr/>
          </p:nvSpPr>
          <p:spPr bwMode="auto">
            <a:xfrm rot="10800000" flipH="1" flipV="1">
              <a:off x="520219" y="4282978"/>
              <a:ext cx="1484111" cy="460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9pPr>
            </a:lstStyle>
            <a:p>
              <a:pPr algn="ctr"/>
              <a:r>
                <a:rPr kumimoji="0" lang="en-US" altLang="zh-TW" sz="2400" dirty="0" smtClean="0"/>
                <a:t>Minimize</a:t>
              </a:r>
              <a:endParaRPr kumimoji="0" lang="zh-TW" altLang="en-US" sz="2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文字方塊 27"/>
                <p:cNvSpPr txBox="1"/>
                <p:nvPr/>
              </p:nvSpPr>
              <p:spPr>
                <a:xfrm>
                  <a:off x="1916835" y="4314268"/>
                  <a:ext cx="1182631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28" name="文字方塊 2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16835" y="4314268"/>
                  <a:ext cx="1182631" cy="369332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r="-2062" b="-2459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9" name="文字方塊 28"/>
          <p:cNvSpPr txBox="1">
            <a:spLocks noChangeArrowheads="1"/>
          </p:cNvSpPr>
          <p:nvPr/>
        </p:nvSpPr>
        <p:spPr bwMode="auto">
          <a:xfrm>
            <a:off x="3382931" y="4545776"/>
            <a:ext cx="241131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kumimoji="0" lang="en-US" altLang="zh-TW" sz="2400" dirty="0" smtClean="0">
                <a:solidFill>
                  <a:srgbClr val="FF0000"/>
                </a:solidFill>
              </a:rPr>
              <a:t>Bottleneck later</a:t>
            </a:r>
            <a:endParaRPr kumimoji="0" lang="zh-TW" altLang="en-US" sz="24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字方塊 30"/>
              <p:cNvSpPr txBox="1"/>
              <p:nvPr/>
            </p:nvSpPr>
            <p:spPr>
              <a:xfrm>
                <a:off x="3466537" y="4980935"/>
                <a:ext cx="244714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TW" altLang="en-US" sz="2800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𝑊𝑥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31" name="文字方塊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6537" y="4980935"/>
                <a:ext cx="2447145" cy="430887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字方塊 31"/>
              <p:cNvSpPr txBox="1"/>
              <p:nvPr/>
            </p:nvSpPr>
            <p:spPr>
              <a:xfrm>
                <a:off x="6193257" y="4944447"/>
                <a:ext cx="263007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TW" altLang="en-US" sz="2800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</m:d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32" name="文字方塊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3257" y="4944447"/>
                <a:ext cx="2630079" cy="430887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文字方塊 32"/>
          <p:cNvSpPr txBox="1">
            <a:spLocks noChangeArrowheads="1"/>
          </p:cNvSpPr>
          <p:nvPr/>
        </p:nvSpPr>
        <p:spPr bwMode="auto">
          <a:xfrm>
            <a:off x="2061058" y="5787061"/>
            <a:ext cx="5258102" cy="461665"/>
          </a:xfrm>
          <a:prstGeom prst="rect">
            <a:avLst/>
          </a:prstGeom>
          <a:ln/>
          <a:ex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lang="en-US" altLang="zh-TW" sz="2400" dirty="0" smtClean="0"/>
              <a:t>Output of the hidden layer is the code</a:t>
            </a:r>
            <a:endParaRPr kumimoji="0" lang="zh-TW" altLang="en-US" sz="2400" dirty="0"/>
          </a:p>
        </p:txBody>
      </p:sp>
      <p:sp>
        <p:nvSpPr>
          <p:cNvPr id="36" name="文字方塊 35"/>
          <p:cNvSpPr txBox="1">
            <a:spLocks noChangeArrowheads="1"/>
          </p:cNvSpPr>
          <p:nvPr/>
        </p:nvSpPr>
        <p:spPr bwMode="auto">
          <a:xfrm>
            <a:off x="2735927" y="2748028"/>
            <a:ext cx="148645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kumimoji="0" lang="en-US" altLang="zh-TW" sz="2400" dirty="0" smtClean="0">
                <a:solidFill>
                  <a:srgbClr val="0000FF"/>
                </a:solidFill>
              </a:rPr>
              <a:t>encode</a:t>
            </a:r>
            <a:endParaRPr kumimoji="0"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37" name="文字方塊 36"/>
          <p:cNvSpPr txBox="1">
            <a:spLocks noChangeArrowheads="1"/>
          </p:cNvSpPr>
          <p:nvPr/>
        </p:nvSpPr>
        <p:spPr bwMode="auto">
          <a:xfrm>
            <a:off x="4986363" y="2751506"/>
            <a:ext cx="148645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kumimoji="0" lang="en-US" altLang="zh-TW" sz="2400" dirty="0" smtClean="0">
                <a:solidFill>
                  <a:srgbClr val="0000FF"/>
                </a:solidFill>
              </a:rPr>
              <a:t>decode</a:t>
            </a:r>
            <a:endParaRPr kumimoji="0" lang="zh-TW" altLang="en-US" sz="2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1214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  <p:bldP spid="7" grpId="0"/>
      <p:bldP spid="8" grpId="0" animBg="1"/>
      <p:bldP spid="10" grpId="0" animBg="1"/>
      <p:bldP spid="11" grpId="0"/>
      <p:bldP spid="12" grpId="0" animBg="1"/>
      <p:bldP spid="13" grpId="0"/>
      <p:bldP spid="14" grpId="0" animBg="1"/>
      <p:bldP spid="15" grpId="0"/>
      <p:bldP spid="16" grpId="0"/>
      <p:bldP spid="17" grpId="0"/>
      <p:bldP spid="19" grpId="0"/>
      <p:bldP spid="25" grpId="0"/>
      <p:bldP spid="29" grpId="0"/>
      <p:bldP spid="31" grpId="0"/>
      <p:bldP spid="32" grpId="0"/>
      <p:bldP spid="33" grpId="0" animBg="1"/>
      <p:bldP spid="36" grpId="0"/>
      <p:bldP spid="37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Auto-encoder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De-noising auto-encoder</a:t>
            </a:r>
            <a:endParaRPr lang="zh-TW" alt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1716" y="3359931"/>
            <a:ext cx="921634" cy="851813"/>
          </a:xfrm>
          <a:prstGeom prst="rect">
            <a:avLst/>
          </a:prstGeom>
        </p:spPr>
      </p:pic>
      <p:grpSp>
        <p:nvGrpSpPr>
          <p:cNvPr id="20" name="群組 19"/>
          <p:cNvGrpSpPr/>
          <p:nvPr/>
        </p:nvGrpSpPr>
        <p:grpSpPr>
          <a:xfrm>
            <a:off x="1448066" y="4268428"/>
            <a:ext cx="468000" cy="1928552"/>
            <a:chOff x="2121301" y="2538260"/>
            <a:chExt cx="468000" cy="1928552"/>
          </a:xfrm>
        </p:grpSpPr>
        <p:sp>
          <p:nvSpPr>
            <p:cNvPr id="6" name="矩形 5"/>
            <p:cNvSpPr/>
            <p:nvPr/>
          </p:nvSpPr>
          <p:spPr>
            <a:xfrm>
              <a:off x="2121301" y="2538260"/>
              <a:ext cx="468000" cy="1928552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文字方塊 7"/>
                <p:cNvSpPr txBox="1"/>
                <p:nvPr/>
              </p:nvSpPr>
              <p:spPr>
                <a:xfrm>
                  <a:off x="2241503" y="3310643"/>
                  <a:ext cx="241733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8" name="文字方塊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41503" y="3310643"/>
                  <a:ext cx="241733" cy="36933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15000" r="-1500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9" name="矩形 8"/>
          <p:cNvSpPr/>
          <p:nvPr/>
        </p:nvSpPr>
        <p:spPr>
          <a:xfrm rot="5400000">
            <a:off x="4761248" y="4747966"/>
            <a:ext cx="1209244" cy="4680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 dirty="0"/>
          </a:p>
        </p:txBody>
      </p:sp>
      <p:sp>
        <p:nvSpPr>
          <p:cNvPr id="10" name="向右箭號 9"/>
          <p:cNvSpPr/>
          <p:nvPr/>
        </p:nvSpPr>
        <p:spPr>
          <a:xfrm>
            <a:off x="3841111" y="4686575"/>
            <a:ext cx="933253" cy="60523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/>
              <p:cNvSpPr txBox="1"/>
              <p:nvPr/>
            </p:nvSpPr>
            <p:spPr>
              <a:xfrm>
                <a:off x="4054721" y="5291810"/>
                <a:ext cx="37273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1" name="文字方塊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4721" y="5291810"/>
                <a:ext cx="372731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18033" r="-16393" b="-655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矩形 11"/>
          <p:cNvSpPr/>
          <p:nvPr/>
        </p:nvSpPr>
        <p:spPr>
          <a:xfrm>
            <a:off x="7369037" y="4322387"/>
            <a:ext cx="468000" cy="192855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/>
              <p:cNvSpPr txBox="1"/>
              <p:nvPr/>
            </p:nvSpPr>
            <p:spPr>
              <a:xfrm>
                <a:off x="7482170" y="5032121"/>
                <a:ext cx="2457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3" name="文字方塊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2170" y="5032121"/>
                <a:ext cx="245708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29268" r="-26829" b="-2459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向右箭號 13"/>
          <p:cNvSpPr/>
          <p:nvPr/>
        </p:nvSpPr>
        <p:spPr>
          <a:xfrm>
            <a:off x="6134827" y="4686575"/>
            <a:ext cx="933253" cy="60523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/>
              <p:cNvSpPr txBox="1"/>
              <p:nvPr/>
            </p:nvSpPr>
            <p:spPr>
              <a:xfrm>
                <a:off x="6348437" y="5291810"/>
                <a:ext cx="4408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5" name="文字方塊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8437" y="5291810"/>
                <a:ext cx="440825" cy="369332"/>
              </a:xfrm>
              <a:prstGeom prst="rect">
                <a:avLst/>
              </a:prstGeom>
              <a:blipFill rotWithShape="0">
                <a:blip r:embed="rId7"/>
                <a:stretch>
                  <a:fillRect l="-17808" t="-1639" r="-17808" b="-983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圖片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44559" y="3392007"/>
            <a:ext cx="827119" cy="79062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/>
              <p:cNvSpPr txBox="1"/>
              <p:nvPr/>
            </p:nvSpPr>
            <p:spPr>
              <a:xfrm>
                <a:off x="5277048" y="4797300"/>
                <a:ext cx="2457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7" name="文字方塊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7048" y="4797300"/>
                <a:ext cx="245708" cy="369332"/>
              </a:xfrm>
              <a:prstGeom prst="rect">
                <a:avLst/>
              </a:prstGeom>
              <a:blipFill rotWithShape="0">
                <a:blip r:embed="rId9"/>
                <a:stretch>
                  <a:fillRect l="-17500" r="-1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文字方塊 17"/>
          <p:cNvSpPr txBox="1">
            <a:spLocks noChangeArrowheads="1"/>
          </p:cNvSpPr>
          <p:nvPr/>
        </p:nvSpPr>
        <p:spPr bwMode="auto">
          <a:xfrm>
            <a:off x="3533516" y="4234685"/>
            <a:ext cx="148645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kumimoji="0" lang="en-US" altLang="zh-TW" sz="2400" dirty="0" smtClean="0">
                <a:solidFill>
                  <a:srgbClr val="0000FF"/>
                </a:solidFill>
              </a:rPr>
              <a:t>encode</a:t>
            </a:r>
            <a:endParaRPr kumimoji="0"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19" name="文字方塊 18"/>
          <p:cNvSpPr txBox="1">
            <a:spLocks noChangeArrowheads="1"/>
          </p:cNvSpPr>
          <p:nvPr/>
        </p:nvSpPr>
        <p:spPr bwMode="auto">
          <a:xfrm>
            <a:off x="5783952" y="4238163"/>
            <a:ext cx="148645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kumimoji="0" lang="en-US" altLang="zh-TW" sz="2400" dirty="0" smtClean="0">
                <a:solidFill>
                  <a:srgbClr val="0000FF"/>
                </a:solidFill>
              </a:rPr>
              <a:t>decode</a:t>
            </a:r>
            <a:endParaRPr kumimoji="0"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21" name="向右箭號 20"/>
          <p:cNvSpPr/>
          <p:nvPr/>
        </p:nvSpPr>
        <p:spPr>
          <a:xfrm>
            <a:off x="2059653" y="4715895"/>
            <a:ext cx="933253" cy="60523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2" name="文字方塊 21"/>
          <p:cNvSpPr txBox="1">
            <a:spLocks noChangeArrowheads="1"/>
          </p:cNvSpPr>
          <p:nvPr/>
        </p:nvSpPr>
        <p:spPr bwMode="auto">
          <a:xfrm>
            <a:off x="1824348" y="5178471"/>
            <a:ext cx="1145013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kumimoji="0" lang="en-US" altLang="zh-TW" sz="2400" dirty="0" smtClean="0">
                <a:solidFill>
                  <a:srgbClr val="00B050"/>
                </a:solidFill>
              </a:rPr>
              <a:t>Add noise</a:t>
            </a:r>
            <a:endParaRPr kumimoji="0" lang="zh-TW" altLang="en-US" sz="2400" dirty="0">
              <a:solidFill>
                <a:srgbClr val="00B050"/>
              </a:solidFill>
            </a:endParaRPr>
          </a:p>
        </p:txBody>
      </p:sp>
      <p:grpSp>
        <p:nvGrpSpPr>
          <p:cNvPr id="23" name="群組 22"/>
          <p:cNvGrpSpPr/>
          <p:nvPr/>
        </p:nvGrpSpPr>
        <p:grpSpPr>
          <a:xfrm>
            <a:off x="3133748" y="4268428"/>
            <a:ext cx="468000" cy="1928552"/>
            <a:chOff x="2121301" y="2538260"/>
            <a:chExt cx="468000" cy="1928552"/>
          </a:xfrm>
        </p:grpSpPr>
        <p:sp>
          <p:nvSpPr>
            <p:cNvPr id="24" name="矩形 23"/>
            <p:cNvSpPr/>
            <p:nvPr/>
          </p:nvSpPr>
          <p:spPr>
            <a:xfrm>
              <a:off x="2121301" y="2538260"/>
              <a:ext cx="468000" cy="1928552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文字方塊 24"/>
                <p:cNvSpPr txBox="1"/>
                <p:nvPr/>
              </p:nvSpPr>
              <p:spPr>
                <a:xfrm>
                  <a:off x="2241503" y="3310643"/>
                  <a:ext cx="312586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25" name="文字方塊 2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41503" y="3310643"/>
                  <a:ext cx="312586" cy="369332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l="-27451" t="-1667" r="-27451" b="-1000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26" name="圖片 2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937924" y="3357792"/>
            <a:ext cx="859647" cy="799845"/>
          </a:xfrm>
          <a:prstGeom prst="rect">
            <a:avLst/>
          </a:prstGeom>
        </p:spPr>
      </p:pic>
      <p:cxnSp>
        <p:nvCxnSpPr>
          <p:cNvPr id="27" name="直線接點 26"/>
          <p:cNvCxnSpPr/>
          <p:nvPr/>
        </p:nvCxnSpPr>
        <p:spPr>
          <a:xfrm flipH="1">
            <a:off x="1672533" y="2799533"/>
            <a:ext cx="598558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/>
          <p:cNvCxnSpPr/>
          <p:nvPr/>
        </p:nvCxnSpPr>
        <p:spPr>
          <a:xfrm rot="5400000">
            <a:off x="1442383" y="3054327"/>
            <a:ext cx="509588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接點 28"/>
          <p:cNvCxnSpPr/>
          <p:nvPr/>
        </p:nvCxnSpPr>
        <p:spPr>
          <a:xfrm rot="5400000">
            <a:off x="7403325" y="3054327"/>
            <a:ext cx="509588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字方塊 49"/>
          <p:cNvSpPr txBox="1">
            <a:spLocks noChangeArrowheads="1"/>
          </p:cNvSpPr>
          <p:nvPr/>
        </p:nvSpPr>
        <p:spPr bwMode="auto">
          <a:xfrm>
            <a:off x="3297989" y="2767332"/>
            <a:ext cx="295275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kumimoji="0" lang="en-US" altLang="zh-TW" sz="2400" dirty="0"/>
              <a:t>As close as possible</a:t>
            </a:r>
            <a:endParaRPr kumimoji="0" lang="zh-TW" altLang="en-US" sz="2400" dirty="0"/>
          </a:p>
        </p:txBody>
      </p:sp>
      <p:grpSp>
        <p:nvGrpSpPr>
          <p:cNvPr id="35" name="群組 34"/>
          <p:cNvGrpSpPr/>
          <p:nvPr/>
        </p:nvGrpSpPr>
        <p:grpSpPr>
          <a:xfrm>
            <a:off x="4033959" y="189838"/>
            <a:ext cx="4919542" cy="1908020"/>
            <a:chOff x="4412212" y="282240"/>
            <a:chExt cx="4919542" cy="1908020"/>
          </a:xfrm>
        </p:grpSpPr>
        <p:sp>
          <p:nvSpPr>
            <p:cNvPr id="33" name="文字方塊 32"/>
            <p:cNvSpPr txBox="1"/>
            <p:nvPr/>
          </p:nvSpPr>
          <p:spPr>
            <a:xfrm>
              <a:off x="4412212" y="282240"/>
              <a:ext cx="473949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 smtClean="0"/>
                <a:t>More</a:t>
              </a:r>
              <a:r>
                <a:rPr lang="en-US" altLang="zh-TW" sz="2400" dirty="0"/>
                <a:t>: Contractive </a:t>
              </a:r>
              <a:r>
                <a:rPr lang="en-US" altLang="zh-TW" sz="2400" dirty="0" smtClean="0"/>
                <a:t>auto-encoder</a:t>
              </a:r>
              <a:endParaRPr lang="zh-TW" altLang="en-US" sz="2400" dirty="0"/>
            </a:p>
          </p:txBody>
        </p:sp>
        <p:sp>
          <p:nvSpPr>
            <p:cNvPr id="34" name="矩形 33"/>
            <p:cNvSpPr/>
            <p:nvPr/>
          </p:nvSpPr>
          <p:spPr>
            <a:xfrm>
              <a:off x="5043580" y="712932"/>
              <a:ext cx="4288174" cy="14773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TW" dirty="0" smtClean="0">
                  <a:solidFill>
                    <a:srgbClr val="222222"/>
                  </a:solidFill>
                  <a:latin typeface="Arial" panose="020B0604020202020204" pitchFamily="34" charset="0"/>
                </a:rPr>
                <a:t>Ref: </a:t>
              </a:r>
              <a:r>
                <a:rPr lang="en-US" altLang="zh-TW" dirty="0" err="1" smtClean="0">
                  <a:solidFill>
                    <a:srgbClr val="222222"/>
                  </a:solidFill>
                  <a:latin typeface="Arial" panose="020B0604020202020204" pitchFamily="34" charset="0"/>
                </a:rPr>
                <a:t>Rifai</a:t>
              </a:r>
              <a:r>
                <a:rPr lang="en-US" altLang="zh-TW" dirty="0">
                  <a:solidFill>
                    <a:srgbClr val="222222"/>
                  </a:solidFill>
                  <a:latin typeface="Arial" panose="020B0604020202020204" pitchFamily="34" charset="0"/>
                </a:rPr>
                <a:t>, Salah, et al. "Contractive auto-encoders: Explicit invariance during feature </a:t>
              </a:r>
              <a:r>
                <a:rPr lang="en-US" altLang="zh-TW" dirty="0" smtClean="0">
                  <a:solidFill>
                    <a:srgbClr val="222222"/>
                  </a:solidFill>
                  <a:latin typeface="Arial" panose="020B0604020202020204" pitchFamily="34" charset="0"/>
                </a:rPr>
                <a:t>extraction.“ </a:t>
              </a:r>
              <a:r>
                <a:rPr lang="en-US" altLang="zh-TW" i="1" dirty="0" smtClean="0">
                  <a:solidFill>
                    <a:srgbClr val="222222"/>
                  </a:solidFill>
                  <a:latin typeface="Arial" panose="020B0604020202020204" pitchFamily="34" charset="0"/>
                </a:rPr>
                <a:t>Proceedings </a:t>
              </a:r>
              <a:r>
                <a:rPr lang="en-US" altLang="zh-TW" i="1" dirty="0">
                  <a:solidFill>
                    <a:srgbClr val="222222"/>
                  </a:solidFill>
                  <a:latin typeface="Arial" panose="020B0604020202020204" pitchFamily="34" charset="0"/>
                </a:rPr>
                <a:t>of the 28th International Conference on Machine Learning (ICML-11)</a:t>
              </a:r>
              <a:r>
                <a:rPr lang="en-US" altLang="zh-TW" dirty="0">
                  <a:solidFill>
                    <a:srgbClr val="222222"/>
                  </a:solidFill>
                  <a:latin typeface="Arial" panose="020B0604020202020204" pitchFamily="34" charset="0"/>
                </a:rPr>
                <a:t>. 2011.</a:t>
              </a:r>
              <a:endParaRPr lang="zh-TW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509449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/>
      <p:bldP spid="12" grpId="0" animBg="1"/>
      <p:bldP spid="13" grpId="0"/>
      <p:bldP spid="14" grpId="0" animBg="1"/>
      <p:bldP spid="15" grpId="0"/>
      <p:bldP spid="17" grpId="0"/>
      <p:bldP spid="18" grpId="0"/>
      <p:bldP spid="19" grpId="0"/>
      <p:bldP spid="21" grpId="0" animBg="1"/>
      <p:bldP spid="22" grpId="0"/>
      <p:bldP spid="30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5358872" y="5023167"/>
            <a:ext cx="28567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/>
              <a:t>Initialize by RBM layer-by-layer</a:t>
            </a:r>
            <a:endParaRPr lang="zh-TW" altLang="en-US" sz="2400" dirty="0"/>
          </a:p>
        </p:txBody>
      </p:sp>
      <p:sp>
        <p:nvSpPr>
          <p:cNvPr id="51" name="矩形 50"/>
          <p:cNvSpPr/>
          <p:nvPr/>
        </p:nvSpPr>
        <p:spPr>
          <a:xfrm>
            <a:off x="821788" y="5947973"/>
            <a:ext cx="774463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/>
              <a:t>Reference: Hinton</a:t>
            </a:r>
            <a:r>
              <a:rPr lang="en-US" altLang="zh-TW" dirty="0"/>
              <a:t>, Geoffrey E., and </a:t>
            </a:r>
            <a:r>
              <a:rPr lang="en-US" altLang="zh-TW" dirty="0" err="1"/>
              <a:t>Ruslan</a:t>
            </a:r>
            <a:r>
              <a:rPr lang="en-US" altLang="zh-TW" dirty="0"/>
              <a:t> R. </a:t>
            </a:r>
            <a:r>
              <a:rPr lang="en-US" altLang="zh-TW" dirty="0" err="1"/>
              <a:t>Salakhutdinov</a:t>
            </a:r>
            <a:r>
              <a:rPr lang="en-US" altLang="zh-TW" dirty="0"/>
              <a:t>. "Reducing the dimensionality of data with neural networks." </a:t>
            </a:r>
            <a:r>
              <a:rPr lang="en-US" altLang="zh-TW" i="1" dirty="0"/>
              <a:t>Science</a:t>
            </a:r>
            <a:r>
              <a:rPr lang="en-US" altLang="zh-TW" dirty="0"/>
              <a:t> 313.5786 (2006): 504-507</a:t>
            </a:r>
            <a:endParaRPr lang="zh-TW" altLang="en-US" dirty="0"/>
          </a:p>
        </p:txBody>
      </p:sp>
      <p:sp>
        <p:nvSpPr>
          <p:cNvPr id="13314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Of course, the auto-encoder can be deep</a:t>
            </a:r>
            <a:endParaRPr lang="en-US" altLang="zh-TW" u="sng" dirty="0" smtClean="0"/>
          </a:p>
          <a:p>
            <a:pPr lvl="1"/>
            <a:endParaRPr lang="en-US" altLang="zh-TW" u="sng" dirty="0" smtClean="0"/>
          </a:p>
          <a:p>
            <a:endParaRPr lang="zh-TW" altLang="en-US" u="sng" dirty="0" smtClean="0"/>
          </a:p>
          <a:p>
            <a:endParaRPr lang="zh-TW" altLang="en-US" dirty="0" smtClean="0"/>
          </a:p>
        </p:txBody>
      </p:sp>
      <p:sp>
        <p:nvSpPr>
          <p:cNvPr id="13315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Deep Auto-encoder</a:t>
            </a:r>
            <a:endParaRPr lang="zh-TW" altLang="en-US" dirty="0" smtClean="0"/>
          </a:p>
        </p:txBody>
      </p:sp>
      <p:sp>
        <p:nvSpPr>
          <p:cNvPr id="16" name="矩形 15"/>
          <p:cNvSpPr/>
          <p:nvPr/>
        </p:nvSpPr>
        <p:spPr>
          <a:xfrm rot="5400000">
            <a:off x="-35849" y="3884384"/>
            <a:ext cx="2447925" cy="2159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dirty="0" smtClean="0"/>
              <a:t>Input Layer</a:t>
            </a:r>
            <a:endParaRPr kumimoji="0" lang="zh-TW" altLang="en-US" dirty="0"/>
          </a:p>
        </p:txBody>
      </p:sp>
      <p:sp>
        <p:nvSpPr>
          <p:cNvPr id="17" name="矩形 16"/>
          <p:cNvSpPr/>
          <p:nvPr/>
        </p:nvSpPr>
        <p:spPr>
          <a:xfrm rot="5400000">
            <a:off x="1188113" y="3916134"/>
            <a:ext cx="1584325" cy="2159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dirty="0"/>
              <a:t>Layer </a:t>
            </a:r>
            <a:endParaRPr kumimoji="0" lang="zh-TW" altLang="en-US" dirty="0"/>
          </a:p>
        </p:txBody>
      </p:sp>
      <p:sp>
        <p:nvSpPr>
          <p:cNvPr id="18" name="矩形 17"/>
          <p:cNvSpPr/>
          <p:nvPr/>
        </p:nvSpPr>
        <p:spPr>
          <a:xfrm rot="5400000">
            <a:off x="2066001" y="3924071"/>
            <a:ext cx="1295400" cy="2159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dirty="0"/>
              <a:t>Layer </a:t>
            </a:r>
            <a:endParaRPr kumimoji="0" lang="zh-TW" altLang="en-US" dirty="0"/>
          </a:p>
        </p:txBody>
      </p:sp>
      <p:sp>
        <p:nvSpPr>
          <p:cNvPr id="19" name="矩形 18"/>
          <p:cNvSpPr/>
          <p:nvPr/>
        </p:nvSpPr>
        <p:spPr>
          <a:xfrm rot="5400000">
            <a:off x="4282945" y="3888352"/>
            <a:ext cx="746125" cy="2206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dirty="0"/>
              <a:t>bottle</a:t>
            </a:r>
            <a:endParaRPr kumimoji="0" lang="zh-TW" altLang="en-US" dirty="0"/>
          </a:p>
        </p:txBody>
      </p:sp>
      <p:cxnSp>
        <p:nvCxnSpPr>
          <p:cNvPr id="20" name="直線單箭頭接點 19"/>
          <p:cNvCxnSpPr/>
          <p:nvPr/>
        </p:nvCxnSpPr>
        <p:spPr>
          <a:xfrm rot="5400000">
            <a:off x="1597689" y="3816121"/>
            <a:ext cx="0" cy="43180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單箭頭接點 20"/>
          <p:cNvCxnSpPr/>
          <p:nvPr/>
        </p:nvCxnSpPr>
        <p:spPr>
          <a:xfrm rot="5400000">
            <a:off x="2331114" y="3816121"/>
            <a:ext cx="0" cy="43180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/>
          <p:cNvCxnSpPr/>
          <p:nvPr/>
        </p:nvCxnSpPr>
        <p:spPr>
          <a:xfrm rot="5400000">
            <a:off x="4328983" y="3781990"/>
            <a:ext cx="0" cy="433387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/>
          <p:cNvSpPr/>
          <p:nvPr/>
        </p:nvSpPr>
        <p:spPr>
          <a:xfrm rot="5400000">
            <a:off x="6809451" y="3878034"/>
            <a:ext cx="2447925" cy="2159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dirty="0" smtClean="0"/>
              <a:t>Output Layer</a:t>
            </a:r>
            <a:endParaRPr kumimoji="0" lang="zh-TW" altLang="en-US" dirty="0"/>
          </a:p>
        </p:txBody>
      </p:sp>
      <p:sp>
        <p:nvSpPr>
          <p:cNvPr id="24" name="矩形 23"/>
          <p:cNvSpPr/>
          <p:nvPr/>
        </p:nvSpPr>
        <p:spPr>
          <a:xfrm rot="5400000">
            <a:off x="6579263" y="3882797"/>
            <a:ext cx="1584325" cy="2159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dirty="0"/>
              <a:t>Layer </a:t>
            </a:r>
            <a:endParaRPr kumimoji="0" lang="zh-TW" altLang="en-US" dirty="0"/>
          </a:p>
        </p:txBody>
      </p:sp>
      <p:sp>
        <p:nvSpPr>
          <p:cNvPr id="25" name="矩形 24"/>
          <p:cNvSpPr/>
          <p:nvPr/>
        </p:nvSpPr>
        <p:spPr>
          <a:xfrm rot="5400000">
            <a:off x="6030782" y="3877240"/>
            <a:ext cx="1296988" cy="2159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dirty="0"/>
              <a:t>Layer </a:t>
            </a:r>
            <a:endParaRPr kumimoji="0" lang="zh-TW" altLang="en-US" dirty="0"/>
          </a:p>
        </p:txBody>
      </p:sp>
      <p:cxnSp>
        <p:nvCxnSpPr>
          <p:cNvPr id="26" name="直線單箭頭接點 25"/>
          <p:cNvCxnSpPr/>
          <p:nvPr/>
        </p:nvCxnSpPr>
        <p:spPr>
          <a:xfrm rot="5400000">
            <a:off x="7677814" y="3755796"/>
            <a:ext cx="0" cy="43180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單箭頭接點 26"/>
          <p:cNvCxnSpPr/>
          <p:nvPr/>
        </p:nvCxnSpPr>
        <p:spPr>
          <a:xfrm rot="5400000">
            <a:off x="7020589" y="3755796"/>
            <a:ext cx="0" cy="43180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單箭頭接點 27"/>
          <p:cNvCxnSpPr/>
          <p:nvPr/>
        </p:nvCxnSpPr>
        <p:spPr>
          <a:xfrm rot="5400000">
            <a:off x="5040976" y="3782784"/>
            <a:ext cx="0" cy="43180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矩形 38"/>
          <p:cNvSpPr/>
          <p:nvPr/>
        </p:nvSpPr>
        <p:spPr>
          <a:xfrm rot="5400000">
            <a:off x="4787770" y="3877240"/>
            <a:ext cx="1296988" cy="2159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dirty="0"/>
              <a:t>Layer </a:t>
            </a:r>
            <a:endParaRPr kumimoji="0" lang="zh-TW" altLang="en-US" dirty="0"/>
          </a:p>
        </p:txBody>
      </p:sp>
      <p:sp>
        <p:nvSpPr>
          <p:cNvPr id="56" name="矩形 55"/>
          <p:cNvSpPr/>
          <p:nvPr/>
        </p:nvSpPr>
        <p:spPr>
          <a:xfrm rot="5400000">
            <a:off x="3328857" y="3897878"/>
            <a:ext cx="1296987" cy="2159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dirty="0"/>
              <a:t>Layer </a:t>
            </a:r>
            <a:endParaRPr kumimoji="0" lang="zh-TW" altLang="en-US" dirty="0"/>
          </a:p>
        </p:txBody>
      </p:sp>
      <p:cxnSp>
        <p:nvCxnSpPr>
          <p:cNvPr id="57" name="直線單箭頭接點 56"/>
          <p:cNvCxnSpPr/>
          <p:nvPr/>
        </p:nvCxnSpPr>
        <p:spPr>
          <a:xfrm rot="5400000">
            <a:off x="3594764" y="3790721"/>
            <a:ext cx="0" cy="43180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單箭頭接點 57"/>
          <p:cNvCxnSpPr/>
          <p:nvPr/>
        </p:nvCxnSpPr>
        <p:spPr>
          <a:xfrm rot="5400000">
            <a:off x="5806151" y="3776434"/>
            <a:ext cx="0" cy="43180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37" name="文字方塊 58"/>
          <p:cNvSpPr txBox="1">
            <a:spLocks noChangeArrowheads="1"/>
          </p:cNvSpPr>
          <p:nvPr/>
        </p:nvSpPr>
        <p:spPr bwMode="auto">
          <a:xfrm>
            <a:off x="2866101" y="3693884"/>
            <a:ext cx="576263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kumimoji="0" lang="en-US" altLang="zh-TW" sz="2400"/>
              <a:t>…</a:t>
            </a:r>
            <a:endParaRPr kumimoji="0" lang="zh-TW" altLang="en-US" sz="2400"/>
          </a:p>
        </p:txBody>
      </p:sp>
      <p:sp>
        <p:nvSpPr>
          <p:cNvPr id="13338" name="文字方塊 59"/>
          <p:cNvSpPr txBox="1">
            <a:spLocks noChangeArrowheads="1"/>
          </p:cNvSpPr>
          <p:nvPr/>
        </p:nvSpPr>
        <p:spPr bwMode="auto">
          <a:xfrm>
            <a:off x="5990301" y="3690709"/>
            <a:ext cx="576263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kumimoji="0" lang="en-US" altLang="zh-TW" sz="2400"/>
              <a:t>…</a:t>
            </a:r>
            <a:endParaRPr kumimoji="0" lang="zh-TW" altLang="en-US" sz="2400"/>
          </a:p>
        </p:txBody>
      </p:sp>
      <p:cxnSp>
        <p:nvCxnSpPr>
          <p:cNvPr id="31" name="直線單箭頭接點 30"/>
          <p:cNvCxnSpPr/>
          <p:nvPr/>
        </p:nvCxnSpPr>
        <p:spPr>
          <a:xfrm>
            <a:off x="4656007" y="4414428"/>
            <a:ext cx="0" cy="744719"/>
          </a:xfrm>
          <a:prstGeom prst="straightConnector1">
            <a:avLst/>
          </a:prstGeom>
          <a:ln w="571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字方塊 31"/>
          <p:cNvSpPr txBox="1">
            <a:spLocks noChangeArrowheads="1"/>
          </p:cNvSpPr>
          <p:nvPr/>
        </p:nvSpPr>
        <p:spPr bwMode="auto">
          <a:xfrm>
            <a:off x="4179748" y="5213926"/>
            <a:ext cx="952517" cy="461665"/>
          </a:xfrm>
          <a:prstGeom prst="rect">
            <a:avLst/>
          </a:prstGeom>
          <a:ln/>
          <a:ex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kumimoji="0" lang="en-US" altLang="zh-TW" sz="2400" dirty="0" smtClean="0">
                <a:solidFill>
                  <a:srgbClr val="0000FF"/>
                </a:solidFill>
              </a:rPr>
              <a:t>Code</a:t>
            </a:r>
            <a:endParaRPr kumimoji="0"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33" name="文字方塊 49"/>
          <p:cNvSpPr txBox="1">
            <a:spLocks noChangeArrowheads="1"/>
          </p:cNvSpPr>
          <p:nvPr/>
        </p:nvSpPr>
        <p:spPr bwMode="auto">
          <a:xfrm>
            <a:off x="3273295" y="2489765"/>
            <a:ext cx="295275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kumimoji="0" lang="en-US" altLang="zh-TW" sz="2400" dirty="0"/>
              <a:t>As close as possible</a:t>
            </a:r>
            <a:endParaRPr kumimoji="0" lang="zh-TW" altLang="en-US" sz="2400" dirty="0"/>
          </a:p>
        </p:txBody>
      </p:sp>
      <p:cxnSp>
        <p:nvCxnSpPr>
          <p:cNvPr id="34" name="直線接點 33"/>
          <p:cNvCxnSpPr/>
          <p:nvPr/>
        </p:nvCxnSpPr>
        <p:spPr>
          <a:xfrm flipH="1">
            <a:off x="1180276" y="2493626"/>
            <a:ext cx="690820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接點 34"/>
          <p:cNvCxnSpPr/>
          <p:nvPr/>
        </p:nvCxnSpPr>
        <p:spPr>
          <a:xfrm>
            <a:off x="1196901" y="2507419"/>
            <a:ext cx="0" cy="237977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/>
          <p:cNvCxnSpPr/>
          <p:nvPr/>
        </p:nvCxnSpPr>
        <p:spPr>
          <a:xfrm>
            <a:off x="8055229" y="2513577"/>
            <a:ext cx="0" cy="254794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字方塊 46"/>
              <p:cNvSpPr txBox="1"/>
              <p:nvPr/>
            </p:nvSpPr>
            <p:spPr>
              <a:xfrm>
                <a:off x="1076034" y="5209947"/>
                <a:ext cx="24173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7" name="文字方塊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6034" y="5209947"/>
                <a:ext cx="241733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17949" r="-1538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字方塊 47"/>
              <p:cNvSpPr txBox="1"/>
              <p:nvPr/>
            </p:nvSpPr>
            <p:spPr>
              <a:xfrm>
                <a:off x="7947166" y="5191944"/>
                <a:ext cx="24173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8" name="文字方塊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7166" y="5191944"/>
                <a:ext cx="241733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17949" t="-5000" r="-6410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56992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2" grpId="0" animBg="1"/>
      <p:bldP spid="33" grpId="0"/>
      <p:bldP spid="47" grpId="0"/>
      <p:bldP spid="48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Deep Auto-encoder</a:t>
            </a:r>
            <a:endParaRPr lang="zh-TW" altLang="en-US" dirty="0"/>
          </a:p>
        </p:txBody>
      </p:sp>
      <p:sp>
        <p:nvSpPr>
          <p:cNvPr id="39" name="矩形 38"/>
          <p:cNvSpPr/>
          <p:nvPr/>
        </p:nvSpPr>
        <p:spPr>
          <a:xfrm>
            <a:off x="358725" y="1803553"/>
            <a:ext cx="133985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2400" dirty="0" smtClean="0"/>
              <a:t>Original Image</a:t>
            </a:r>
            <a:endParaRPr lang="en-US" altLang="zh-TW" sz="2400" dirty="0"/>
          </a:p>
        </p:txBody>
      </p:sp>
      <p:sp>
        <p:nvSpPr>
          <p:cNvPr id="40" name="矩形 39"/>
          <p:cNvSpPr/>
          <p:nvPr/>
        </p:nvSpPr>
        <p:spPr>
          <a:xfrm>
            <a:off x="694153" y="2844173"/>
            <a:ext cx="89452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dirty="0" smtClean="0"/>
              <a:t>PCA</a:t>
            </a:r>
            <a:endParaRPr lang="en-US" altLang="zh-TW" sz="2400" dirty="0"/>
          </a:p>
        </p:txBody>
      </p:sp>
      <p:sp>
        <p:nvSpPr>
          <p:cNvPr id="41" name="矩形 40"/>
          <p:cNvSpPr/>
          <p:nvPr/>
        </p:nvSpPr>
        <p:spPr>
          <a:xfrm>
            <a:off x="25445" y="3504580"/>
            <a:ext cx="200641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2400" dirty="0" smtClean="0"/>
              <a:t>Deep</a:t>
            </a:r>
          </a:p>
          <a:p>
            <a:pPr algn="ctr"/>
            <a:r>
              <a:rPr lang="en-US" altLang="zh-TW" sz="2400" dirty="0" smtClean="0"/>
              <a:t>Auto-encoder</a:t>
            </a:r>
            <a:endParaRPr lang="en-US" altLang="zh-TW" sz="2400" dirty="0"/>
          </a:p>
        </p:txBody>
      </p:sp>
      <p:pic>
        <p:nvPicPr>
          <p:cNvPr id="42" name="圖片 4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1858" y="1867435"/>
            <a:ext cx="3143250" cy="628650"/>
          </a:xfrm>
          <a:prstGeom prst="rect">
            <a:avLst/>
          </a:prstGeom>
        </p:spPr>
      </p:pic>
      <p:pic>
        <p:nvPicPr>
          <p:cNvPr id="43" name="圖片 4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1858" y="2722079"/>
            <a:ext cx="3162300" cy="638175"/>
          </a:xfrm>
          <a:prstGeom prst="rect">
            <a:avLst/>
          </a:prstGeom>
        </p:spPr>
      </p:pic>
      <p:pic>
        <p:nvPicPr>
          <p:cNvPr id="44" name="圖片 4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03283" y="3601434"/>
            <a:ext cx="3171825" cy="647700"/>
          </a:xfrm>
          <a:prstGeom prst="rect">
            <a:avLst/>
          </a:prstGeom>
        </p:spPr>
      </p:pic>
      <p:sp>
        <p:nvSpPr>
          <p:cNvPr id="45" name="矩形 44"/>
          <p:cNvSpPr/>
          <p:nvPr/>
        </p:nvSpPr>
        <p:spPr bwMode="auto">
          <a:xfrm rot="5400000">
            <a:off x="5490249" y="2512359"/>
            <a:ext cx="1455605" cy="3517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dirty="0" smtClean="0"/>
              <a:t>784</a:t>
            </a:r>
            <a:endParaRPr kumimoji="0" lang="zh-TW" altLang="en-US" dirty="0"/>
          </a:p>
        </p:txBody>
      </p:sp>
      <p:sp>
        <p:nvSpPr>
          <p:cNvPr id="46" name="矩形 45"/>
          <p:cNvSpPr/>
          <p:nvPr/>
        </p:nvSpPr>
        <p:spPr bwMode="auto">
          <a:xfrm rot="5400000">
            <a:off x="7611666" y="2531684"/>
            <a:ext cx="1455605" cy="3517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dirty="0" smtClean="0"/>
              <a:t>784</a:t>
            </a:r>
            <a:endParaRPr kumimoji="0" lang="zh-TW" altLang="en-US" dirty="0"/>
          </a:p>
        </p:txBody>
      </p:sp>
      <p:pic>
        <p:nvPicPr>
          <p:cNvPr id="48" name="圖片 4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03726" y="3511603"/>
            <a:ext cx="628650" cy="581025"/>
          </a:xfrm>
          <a:prstGeom prst="rect">
            <a:avLst/>
          </a:prstGeom>
        </p:spPr>
      </p:pic>
      <p:pic>
        <p:nvPicPr>
          <p:cNvPr id="49" name="圖片 4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15618" y="3497089"/>
            <a:ext cx="647700" cy="619125"/>
          </a:xfrm>
          <a:prstGeom prst="rect">
            <a:avLst/>
          </a:prstGeom>
        </p:spPr>
      </p:pic>
      <p:cxnSp>
        <p:nvCxnSpPr>
          <p:cNvPr id="50" name="直線單箭頭接點 49"/>
          <p:cNvCxnSpPr/>
          <p:nvPr/>
        </p:nvCxnSpPr>
        <p:spPr>
          <a:xfrm rot="5400000">
            <a:off x="7799718" y="2515476"/>
            <a:ext cx="0" cy="43180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單箭頭接點 50"/>
          <p:cNvCxnSpPr/>
          <p:nvPr/>
        </p:nvCxnSpPr>
        <p:spPr>
          <a:xfrm rot="5400000">
            <a:off x="6748276" y="2506179"/>
            <a:ext cx="0" cy="43180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矩形 51"/>
          <p:cNvSpPr/>
          <p:nvPr/>
        </p:nvSpPr>
        <p:spPr bwMode="auto">
          <a:xfrm rot="5400000">
            <a:off x="360654" y="5389489"/>
            <a:ext cx="1455605" cy="3517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dirty="0" smtClean="0"/>
              <a:t>784</a:t>
            </a:r>
            <a:endParaRPr kumimoji="0" lang="zh-TW" altLang="en-US" dirty="0"/>
          </a:p>
        </p:txBody>
      </p:sp>
      <p:sp>
        <p:nvSpPr>
          <p:cNvPr id="53" name="矩形 52"/>
          <p:cNvSpPr/>
          <p:nvPr/>
        </p:nvSpPr>
        <p:spPr bwMode="auto">
          <a:xfrm rot="5400000">
            <a:off x="1157971" y="5417854"/>
            <a:ext cx="1800000" cy="3517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dirty="0" smtClean="0"/>
              <a:t>1000</a:t>
            </a:r>
            <a:endParaRPr kumimoji="0" lang="zh-TW" altLang="en-US" dirty="0"/>
          </a:p>
        </p:txBody>
      </p:sp>
      <p:sp>
        <p:nvSpPr>
          <p:cNvPr id="54" name="矩形 53"/>
          <p:cNvSpPr/>
          <p:nvPr/>
        </p:nvSpPr>
        <p:spPr bwMode="auto">
          <a:xfrm rot="5400000">
            <a:off x="2455954" y="5339020"/>
            <a:ext cx="1080000" cy="3517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dirty="0" smtClean="0"/>
              <a:t>500</a:t>
            </a:r>
            <a:endParaRPr kumimoji="0" lang="zh-TW" altLang="en-US" dirty="0"/>
          </a:p>
        </p:txBody>
      </p:sp>
      <p:sp>
        <p:nvSpPr>
          <p:cNvPr id="55" name="矩形 54"/>
          <p:cNvSpPr/>
          <p:nvPr/>
        </p:nvSpPr>
        <p:spPr bwMode="auto">
          <a:xfrm rot="5400000">
            <a:off x="3534936" y="5339020"/>
            <a:ext cx="720000" cy="3517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dirty="0" smtClean="0"/>
              <a:t>250</a:t>
            </a:r>
            <a:endParaRPr kumimoji="0" lang="zh-TW" altLang="en-US" dirty="0"/>
          </a:p>
        </p:txBody>
      </p:sp>
      <p:sp>
        <p:nvSpPr>
          <p:cNvPr id="57" name="矩形 56"/>
          <p:cNvSpPr/>
          <p:nvPr/>
        </p:nvSpPr>
        <p:spPr bwMode="auto">
          <a:xfrm rot="5400000">
            <a:off x="6976595" y="2540950"/>
            <a:ext cx="615915" cy="3332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dirty="0" smtClean="0"/>
              <a:t>30</a:t>
            </a:r>
            <a:endParaRPr kumimoji="0" lang="zh-TW" altLang="en-US" dirty="0"/>
          </a:p>
        </p:txBody>
      </p:sp>
      <p:sp>
        <p:nvSpPr>
          <p:cNvPr id="58" name="矩形 57"/>
          <p:cNvSpPr/>
          <p:nvPr/>
        </p:nvSpPr>
        <p:spPr bwMode="auto">
          <a:xfrm rot="5400000">
            <a:off x="5307738" y="5339020"/>
            <a:ext cx="720000" cy="3517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dirty="0" smtClean="0"/>
              <a:t>250</a:t>
            </a:r>
            <a:endParaRPr kumimoji="0" lang="zh-TW" altLang="en-US" dirty="0"/>
          </a:p>
        </p:txBody>
      </p:sp>
      <p:sp>
        <p:nvSpPr>
          <p:cNvPr id="59" name="矩形 58"/>
          <p:cNvSpPr/>
          <p:nvPr/>
        </p:nvSpPr>
        <p:spPr bwMode="auto">
          <a:xfrm rot="5400000">
            <a:off x="6016197" y="5339020"/>
            <a:ext cx="1080000" cy="3517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dirty="0" smtClean="0"/>
              <a:t>500</a:t>
            </a:r>
            <a:endParaRPr kumimoji="0" lang="zh-TW" altLang="en-US" dirty="0"/>
          </a:p>
        </p:txBody>
      </p:sp>
      <p:sp>
        <p:nvSpPr>
          <p:cNvPr id="60" name="矩形 59"/>
          <p:cNvSpPr/>
          <p:nvPr/>
        </p:nvSpPr>
        <p:spPr bwMode="auto">
          <a:xfrm rot="5400000">
            <a:off x="6587350" y="5417854"/>
            <a:ext cx="1800000" cy="3517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dirty="0" smtClean="0"/>
              <a:t>1000</a:t>
            </a:r>
            <a:endParaRPr kumimoji="0" lang="zh-TW" altLang="en-US" dirty="0"/>
          </a:p>
        </p:txBody>
      </p:sp>
      <p:sp>
        <p:nvSpPr>
          <p:cNvPr id="61" name="矩形 60"/>
          <p:cNvSpPr/>
          <p:nvPr/>
        </p:nvSpPr>
        <p:spPr bwMode="auto">
          <a:xfrm rot="5400000">
            <a:off x="7618596" y="5389490"/>
            <a:ext cx="1455605" cy="3517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dirty="0" smtClean="0"/>
              <a:t>784</a:t>
            </a:r>
            <a:endParaRPr kumimoji="0" lang="zh-TW" altLang="en-US" dirty="0"/>
          </a:p>
        </p:txBody>
      </p:sp>
      <p:pic>
        <p:nvPicPr>
          <p:cNvPr id="62" name="圖片 6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6155" y="6087889"/>
            <a:ext cx="628650" cy="581025"/>
          </a:xfrm>
          <a:prstGeom prst="rect">
            <a:avLst/>
          </a:prstGeom>
        </p:spPr>
      </p:pic>
      <p:pic>
        <p:nvPicPr>
          <p:cNvPr id="63" name="圖片 6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11212" y="6054901"/>
            <a:ext cx="628650" cy="647700"/>
          </a:xfrm>
          <a:prstGeom prst="rect">
            <a:avLst/>
          </a:prstGeom>
        </p:spPr>
      </p:pic>
      <p:cxnSp>
        <p:nvCxnSpPr>
          <p:cNvPr id="64" name="直線單箭頭接點 63"/>
          <p:cNvCxnSpPr/>
          <p:nvPr/>
        </p:nvCxnSpPr>
        <p:spPr>
          <a:xfrm rot="5400000">
            <a:off x="1590705" y="5311118"/>
            <a:ext cx="0" cy="43180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線單箭頭接點 64"/>
          <p:cNvCxnSpPr/>
          <p:nvPr/>
        </p:nvCxnSpPr>
        <p:spPr>
          <a:xfrm rot="5400000">
            <a:off x="2525952" y="5311118"/>
            <a:ext cx="0" cy="43180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單箭頭接點 65"/>
          <p:cNvCxnSpPr/>
          <p:nvPr/>
        </p:nvCxnSpPr>
        <p:spPr>
          <a:xfrm rot="5400000">
            <a:off x="3484105" y="5311118"/>
            <a:ext cx="0" cy="43180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單箭頭接點 66"/>
          <p:cNvCxnSpPr/>
          <p:nvPr/>
        </p:nvCxnSpPr>
        <p:spPr>
          <a:xfrm rot="5400000">
            <a:off x="4375150" y="5311118"/>
            <a:ext cx="0" cy="43180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單箭頭接點 67"/>
          <p:cNvCxnSpPr/>
          <p:nvPr/>
        </p:nvCxnSpPr>
        <p:spPr>
          <a:xfrm rot="5400000">
            <a:off x="5275957" y="5311118"/>
            <a:ext cx="0" cy="43180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單箭頭接點 68"/>
          <p:cNvCxnSpPr/>
          <p:nvPr/>
        </p:nvCxnSpPr>
        <p:spPr>
          <a:xfrm rot="5400000">
            <a:off x="6119626" y="5311118"/>
            <a:ext cx="0" cy="43180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線單箭頭接點 69"/>
          <p:cNvCxnSpPr/>
          <p:nvPr/>
        </p:nvCxnSpPr>
        <p:spPr>
          <a:xfrm rot="5400000">
            <a:off x="7025902" y="5311118"/>
            <a:ext cx="0" cy="43180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線單箭頭接點 70"/>
          <p:cNvCxnSpPr/>
          <p:nvPr/>
        </p:nvCxnSpPr>
        <p:spPr>
          <a:xfrm rot="5400000">
            <a:off x="7947687" y="5311118"/>
            <a:ext cx="0" cy="43180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 71"/>
          <p:cNvSpPr/>
          <p:nvPr/>
        </p:nvSpPr>
        <p:spPr bwMode="auto">
          <a:xfrm rot="5400000">
            <a:off x="4517849" y="5296244"/>
            <a:ext cx="615915" cy="3332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dirty="0" smtClean="0"/>
              <a:t>30</a:t>
            </a:r>
            <a:endParaRPr kumimoji="0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10216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40" grpId="0"/>
      <p:bldP spid="41" grpId="0"/>
      <p:bldP spid="45" grpId="0" animBg="1"/>
      <p:bldP spid="46" grpId="0" animBg="1"/>
      <p:bldP spid="52" grpId="0" animBg="1"/>
      <p:bldP spid="53" grpId="0" animBg="1"/>
      <p:bldP spid="54" grpId="0" animBg="1"/>
      <p:bldP spid="55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72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138" y="1747517"/>
            <a:ext cx="3037904" cy="2946949"/>
          </a:xfrm>
          <a:prstGeom prst="rect">
            <a:avLst/>
          </a:prstGeom>
        </p:spPr>
      </p:pic>
      <p:sp>
        <p:nvSpPr>
          <p:cNvPr id="45" name="矩形 44"/>
          <p:cNvSpPr/>
          <p:nvPr/>
        </p:nvSpPr>
        <p:spPr bwMode="auto">
          <a:xfrm rot="5400000">
            <a:off x="5490249" y="2512359"/>
            <a:ext cx="1455605" cy="3517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dirty="0" smtClean="0"/>
              <a:t>784</a:t>
            </a:r>
            <a:endParaRPr kumimoji="0" lang="zh-TW" altLang="en-US" dirty="0"/>
          </a:p>
        </p:txBody>
      </p:sp>
      <p:sp>
        <p:nvSpPr>
          <p:cNvPr id="46" name="矩形 45"/>
          <p:cNvSpPr/>
          <p:nvPr/>
        </p:nvSpPr>
        <p:spPr bwMode="auto">
          <a:xfrm rot="5400000">
            <a:off x="7611666" y="2531684"/>
            <a:ext cx="1455605" cy="3517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dirty="0" smtClean="0"/>
              <a:t>784</a:t>
            </a:r>
            <a:endParaRPr kumimoji="0" lang="zh-TW" altLang="en-US" dirty="0"/>
          </a:p>
        </p:txBody>
      </p:sp>
      <p:pic>
        <p:nvPicPr>
          <p:cNvPr id="48" name="圖片 4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3726" y="3511603"/>
            <a:ext cx="628650" cy="581025"/>
          </a:xfrm>
          <a:prstGeom prst="rect">
            <a:avLst/>
          </a:prstGeom>
        </p:spPr>
      </p:pic>
      <p:pic>
        <p:nvPicPr>
          <p:cNvPr id="49" name="圖片 4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15618" y="3497089"/>
            <a:ext cx="647700" cy="619125"/>
          </a:xfrm>
          <a:prstGeom prst="rect">
            <a:avLst/>
          </a:prstGeom>
        </p:spPr>
      </p:pic>
      <p:cxnSp>
        <p:nvCxnSpPr>
          <p:cNvPr id="50" name="直線單箭頭接點 49"/>
          <p:cNvCxnSpPr/>
          <p:nvPr/>
        </p:nvCxnSpPr>
        <p:spPr>
          <a:xfrm rot="5400000">
            <a:off x="7799718" y="2515476"/>
            <a:ext cx="0" cy="43180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單箭頭接點 50"/>
          <p:cNvCxnSpPr/>
          <p:nvPr/>
        </p:nvCxnSpPr>
        <p:spPr>
          <a:xfrm rot="5400000">
            <a:off x="6748276" y="2506179"/>
            <a:ext cx="0" cy="43180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矩形 51"/>
          <p:cNvSpPr/>
          <p:nvPr/>
        </p:nvSpPr>
        <p:spPr bwMode="auto">
          <a:xfrm rot="5400000">
            <a:off x="360654" y="5389489"/>
            <a:ext cx="1455605" cy="3517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dirty="0" smtClean="0"/>
              <a:t>784</a:t>
            </a:r>
            <a:endParaRPr kumimoji="0" lang="zh-TW" altLang="en-US" dirty="0"/>
          </a:p>
        </p:txBody>
      </p:sp>
      <p:sp>
        <p:nvSpPr>
          <p:cNvPr id="53" name="矩形 52"/>
          <p:cNvSpPr/>
          <p:nvPr/>
        </p:nvSpPr>
        <p:spPr bwMode="auto">
          <a:xfrm rot="5400000">
            <a:off x="1157971" y="5417854"/>
            <a:ext cx="1800000" cy="3517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dirty="0" smtClean="0"/>
              <a:t>1000</a:t>
            </a:r>
            <a:endParaRPr kumimoji="0" lang="zh-TW" altLang="en-US" dirty="0"/>
          </a:p>
        </p:txBody>
      </p:sp>
      <p:sp>
        <p:nvSpPr>
          <p:cNvPr id="54" name="矩形 53"/>
          <p:cNvSpPr/>
          <p:nvPr/>
        </p:nvSpPr>
        <p:spPr bwMode="auto">
          <a:xfrm rot="5400000">
            <a:off x="2455954" y="5339020"/>
            <a:ext cx="1080000" cy="3517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dirty="0" smtClean="0"/>
              <a:t>500</a:t>
            </a:r>
            <a:endParaRPr kumimoji="0" lang="zh-TW" altLang="en-US" dirty="0"/>
          </a:p>
        </p:txBody>
      </p:sp>
      <p:sp>
        <p:nvSpPr>
          <p:cNvPr id="55" name="矩形 54"/>
          <p:cNvSpPr/>
          <p:nvPr/>
        </p:nvSpPr>
        <p:spPr bwMode="auto">
          <a:xfrm rot="5400000">
            <a:off x="3534936" y="5339020"/>
            <a:ext cx="720000" cy="3517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dirty="0" smtClean="0"/>
              <a:t>250</a:t>
            </a:r>
            <a:endParaRPr kumimoji="0" lang="zh-TW" altLang="en-US" dirty="0"/>
          </a:p>
        </p:txBody>
      </p:sp>
      <p:sp>
        <p:nvSpPr>
          <p:cNvPr id="56" name="矩形 55"/>
          <p:cNvSpPr/>
          <p:nvPr/>
        </p:nvSpPr>
        <p:spPr bwMode="auto">
          <a:xfrm rot="5400000">
            <a:off x="4619609" y="5339020"/>
            <a:ext cx="360000" cy="3517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dirty="0" smtClean="0"/>
              <a:t>2</a:t>
            </a:r>
            <a:endParaRPr kumimoji="0" lang="zh-TW" altLang="en-US" dirty="0"/>
          </a:p>
        </p:txBody>
      </p:sp>
      <p:sp>
        <p:nvSpPr>
          <p:cNvPr id="57" name="矩形 56"/>
          <p:cNvSpPr/>
          <p:nvPr/>
        </p:nvSpPr>
        <p:spPr bwMode="auto">
          <a:xfrm rot="5400000">
            <a:off x="7098500" y="2531454"/>
            <a:ext cx="360000" cy="3517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dirty="0" smtClean="0"/>
              <a:t>2</a:t>
            </a:r>
            <a:endParaRPr kumimoji="0" lang="zh-TW" altLang="en-US" dirty="0"/>
          </a:p>
        </p:txBody>
      </p:sp>
      <p:sp>
        <p:nvSpPr>
          <p:cNvPr id="58" name="矩形 57"/>
          <p:cNvSpPr/>
          <p:nvPr/>
        </p:nvSpPr>
        <p:spPr bwMode="auto">
          <a:xfrm rot="5400000">
            <a:off x="5307738" y="5339020"/>
            <a:ext cx="720000" cy="3517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dirty="0" smtClean="0"/>
              <a:t>250</a:t>
            </a:r>
            <a:endParaRPr kumimoji="0" lang="zh-TW" altLang="en-US" dirty="0"/>
          </a:p>
        </p:txBody>
      </p:sp>
      <p:sp>
        <p:nvSpPr>
          <p:cNvPr id="59" name="矩形 58"/>
          <p:cNvSpPr/>
          <p:nvPr/>
        </p:nvSpPr>
        <p:spPr bwMode="auto">
          <a:xfrm rot="5400000">
            <a:off x="6016197" y="5339020"/>
            <a:ext cx="1080000" cy="3517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dirty="0" smtClean="0"/>
              <a:t>500</a:t>
            </a:r>
            <a:endParaRPr kumimoji="0" lang="zh-TW" altLang="en-US" dirty="0"/>
          </a:p>
        </p:txBody>
      </p:sp>
      <p:sp>
        <p:nvSpPr>
          <p:cNvPr id="60" name="矩形 59"/>
          <p:cNvSpPr/>
          <p:nvPr/>
        </p:nvSpPr>
        <p:spPr bwMode="auto">
          <a:xfrm rot="5400000">
            <a:off x="6587350" y="5417854"/>
            <a:ext cx="1800000" cy="3517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dirty="0" smtClean="0"/>
              <a:t>1000</a:t>
            </a:r>
            <a:endParaRPr kumimoji="0" lang="zh-TW" altLang="en-US" dirty="0"/>
          </a:p>
        </p:txBody>
      </p:sp>
      <p:sp>
        <p:nvSpPr>
          <p:cNvPr id="61" name="矩形 60"/>
          <p:cNvSpPr/>
          <p:nvPr/>
        </p:nvSpPr>
        <p:spPr bwMode="auto">
          <a:xfrm rot="5400000">
            <a:off x="7618596" y="5389490"/>
            <a:ext cx="1455605" cy="3517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dirty="0" smtClean="0"/>
              <a:t>784</a:t>
            </a:r>
            <a:endParaRPr kumimoji="0" lang="zh-TW" altLang="en-US" dirty="0"/>
          </a:p>
        </p:txBody>
      </p:sp>
      <p:pic>
        <p:nvPicPr>
          <p:cNvPr id="62" name="圖片 6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155" y="6087889"/>
            <a:ext cx="628650" cy="581025"/>
          </a:xfrm>
          <a:prstGeom prst="rect">
            <a:avLst/>
          </a:prstGeom>
        </p:spPr>
      </p:pic>
      <p:pic>
        <p:nvPicPr>
          <p:cNvPr id="63" name="圖片 6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11212" y="6054901"/>
            <a:ext cx="628650" cy="647700"/>
          </a:xfrm>
          <a:prstGeom prst="rect">
            <a:avLst/>
          </a:prstGeom>
        </p:spPr>
      </p:pic>
      <p:cxnSp>
        <p:nvCxnSpPr>
          <p:cNvPr id="64" name="直線單箭頭接點 63"/>
          <p:cNvCxnSpPr/>
          <p:nvPr/>
        </p:nvCxnSpPr>
        <p:spPr>
          <a:xfrm rot="5400000">
            <a:off x="1590705" y="5311118"/>
            <a:ext cx="0" cy="43180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線單箭頭接點 64"/>
          <p:cNvCxnSpPr/>
          <p:nvPr/>
        </p:nvCxnSpPr>
        <p:spPr>
          <a:xfrm rot="5400000">
            <a:off x="2525952" y="5311118"/>
            <a:ext cx="0" cy="43180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單箭頭接點 65"/>
          <p:cNvCxnSpPr/>
          <p:nvPr/>
        </p:nvCxnSpPr>
        <p:spPr>
          <a:xfrm rot="5400000">
            <a:off x="3484105" y="5311118"/>
            <a:ext cx="0" cy="43180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單箭頭接點 66"/>
          <p:cNvCxnSpPr/>
          <p:nvPr/>
        </p:nvCxnSpPr>
        <p:spPr>
          <a:xfrm rot="5400000">
            <a:off x="4375150" y="5311118"/>
            <a:ext cx="0" cy="43180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單箭頭接點 67"/>
          <p:cNvCxnSpPr/>
          <p:nvPr/>
        </p:nvCxnSpPr>
        <p:spPr>
          <a:xfrm rot="5400000">
            <a:off x="5275957" y="5311118"/>
            <a:ext cx="0" cy="43180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單箭頭接點 68"/>
          <p:cNvCxnSpPr/>
          <p:nvPr/>
        </p:nvCxnSpPr>
        <p:spPr>
          <a:xfrm rot="5400000">
            <a:off x="6119626" y="5311118"/>
            <a:ext cx="0" cy="43180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線單箭頭接點 69"/>
          <p:cNvCxnSpPr/>
          <p:nvPr/>
        </p:nvCxnSpPr>
        <p:spPr>
          <a:xfrm rot="5400000">
            <a:off x="7025902" y="5311118"/>
            <a:ext cx="0" cy="43180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線單箭頭接點 70"/>
          <p:cNvCxnSpPr/>
          <p:nvPr/>
        </p:nvCxnSpPr>
        <p:spPr>
          <a:xfrm rot="5400000">
            <a:off x="7947687" y="5311118"/>
            <a:ext cx="0" cy="43180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圖片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45290" y="113739"/>
            <a:ext cx="2658436" cy="2593596"/>
          </a:xfrm>
          <a:prstGeom prst="rect">
            <a:avLst/>
          </a:prstGeom>
        </p:spPr>
      </p:pic>
      <p:cxnSp>
        <p:nvCxnSpPr>
          <p:cNvPr id="38" name="直線單箭頭接點 37"/>
          <p:cNvCxnSpPr/>
          <p:nvPr/>
        </p:nvCxnSpPr>
        <p:spPr>
          <a:xfrm flipH="1" flipV="1">
            <a:off x="4998140" y="1864877"/>
            <a:ext cx="2251412" cy="61149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單箭頭接點 46"/>
          <p:cNvCxnSpPr>
            <a:stCxn id="56" idx="1"/>
          </p:cNvCxnSpPr>
          <p:nvPr/>
        </p:nvCxnSpPr>
        <p:spPr>
          <a:xfrm flipH="1" flipV="1">
            <a:off x="2632872" y="3829093"/>
            <a:ext cx="2166737" cy="150580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44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Auto-encoder – Text Retrieval</a:t>
            </a:r>
            <a:endParaRPr lang="zh-TW" alt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4705073" y="3126910"/>
            <a:ext cx="2844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word </a:t>
            </a:r>
            <a:r>
              <a:rPr lang="en-US" altLang="zh-TW" sz="2400" dirty="0" smtClean="0"/>
              <a:t>string:</a:t>
            </a:r>
          </a:p>
          <a:p>
            <a:r>
              <a:rPr lang="en-US" altLang="zh-TW" sz="2400" dirty="0" smtClean="0"/>
              <a:t>“This is an apple”</a:t>
            </a:r>
            <a:endParaRPr lang="zh-TW" altLang="en-US" sz="2400" dirty="0"/>
          </a:p>
        </p:txBody>
      </p:sp>
      <p:grpSp>
        <p:nvGrpSpPr>
          <p:cNvPr id="26" name="群組 25"/>
          <p:cNvGrpSpPr/>
          <p:nvPr/>
        </p:nvGrpSpPr>
        <p:grpSpPr>
          <a:xfrm>
            <a:off x="6409577" y="2487028"/>
            <a:ext cx="1519641" cy="3108147"/>
            <a:chOff x="2701219" y="2523404"/>
            <a:chExt cx="1519641" cy="3108147"/>
          </a:xfrm>
        </p:grpSpPr>
        <p:grpSp>
          <p:nvGrpSpPr>
            <p:cNvPr id="18" name="群組 17"/>
            <p:cNvGrpSpPr/>
            <p:nvPr/>
          </p:nvGrpSpPr>
          <p:grpSpPr>
            <a:xfrm>
              <a:off x="3640000" y="2523404"/>
              <a:ext cx="580860" cy="3108147"/>
              <a:chOff x="5573899" y="1757768"/>
              <a:chExt cx="580860" cy="3108147"/>
            </a:xfrm>
          </p:grpSpPr>
          <p:grpSp>
            <p:nvGrpSpPr>
              <p:cNvPr id="9" name="群組 8"/>
              <p:cNvGrpSpPr/>
              <p:nvPr/>
            </p:nvGrpSpPr>
            <p:grpSpPr>
              <a:xfrm>
                <a:off x="5573899" y="1757768"/>
                <a:ext cx="580860" cy="3108147"/>
                <a:chOff x="5720499" y="4355528"/>
                <a:chExt cx="580860" cy="3108147"/>
              </a:xfrm>
            </p:grpSpPr>
            <p:grpSp>
              <p:nvGrpSpPr>
                <p:cNvPr id="10" name="群組 9"/>
                <p:cNvGrpSpPr/>
                <p:nvPr/>
              </p:nvGrpSpPr>
              <p:grpSpPr>
                <a:xfrm rot="5400000">
                  <a:off x="4456855" y="5619172"/>
                  <a:ext cx="3108147" cy="580860"/>
                  <a:chOff x="-1832609" y="4515986"/>
                  <a:chExt cx="4854734" cy="907268"/>
                </a:xfrm>
              </p:grpSpPr>
              <p:sp>
                <p:nvSpPr>
                  <p:cNvPr id="12" name="矩形 11"/>
                  <p:cNvSpPr/>
                  <p:nvPr/>
                </p:nvSpPr>
                <p:spPr>
                  <a:xfrm>
                    <a:off x="-1832609" y="4713637"/>
                    <a:ext cx="4854734" cy="709617"/>
                  </a:xfrm>
                  <a:prstGeom prst="rect">
                    <a:avLst/>
                  </a:prstGeom>
                </p:spPr>
                <p:style>
                  <a:lnRef idx="1">
                    <a:schemeClr val="accent6"/>
                  </a:lnRef>
                  <a:fillRef idx="2">
                    <a:schemeClr val="accent6"/>
                  </a:fillRef>
                  <a:effectRef idx="1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13" name="橢圓 12"/>
                  <p:cNvSpPr/>
                  <p:nvPr/>
                </p:nvSpPr>
                <p:spPr>
                  <a:xfrm>
                    <a:off x="-1671298" y="4820782"/>
                    <a:ext cx="495300" cy="495300"/>
                  </a:xfrm>
                  <a:prstGeom prst="ellipse">
                    <a:avLst/>
                  </a:prstGeom>
                </p:spPr>
                <p:style>
                  <a:lnRef idx="0">
                    <a:schemeClr val="accent6"/>
                  </a:lnRef>
                  <a:fillRef idx="3">
                    <a:schemeClr val="accent6"/>
                  </a:fillRef>
                  <a:effectRef idx="3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14" name="橢圓 13"/>
                  <p:cNvSpPr/>
                  <p:nvPr/>
                </p:nvSpPr>
                <p:spPr>
                  <a:xfrm>
                    <a:off x="-966448" y="4820782"/>
                    <a:ext cx="495300" cy="495300"/>
                  </a:xfrm>
                  <a:prstGeom prst="ellipse">
                    <a:avLst/>
                  </a:prstGeom>
                </p:spPr>
                <p:style>
                  <a:lnRef idx="0">
                    <a:schemeClr val="accent6"/>
                  </a:lnRef>
                  <a:fillRef idx="3">
                    <a:schemeClr val="accent6"/>
                  </a:fillRef>
                  <a:effectRef idx="3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15" name="文字方塊 14"/>
                  <p:cNvSpPr txBox="1"/>
                  <p:nvPr/>
                </p:nvSpPr>
                <p:spPr>
                  <a:xfrm>
                    <a:off x="2359576" y="4515986"/>
                    <a:ext cx="662543" cy="81723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TW" sz="2800" b="1" dirty="0" smtClean="0"/>
                      <a:t>…</a:t>
                    </a:r>
                    <a:endParaRPr lang="zh-TW" altLang="en-US" sz="2800" b="1" dirty="0"/>
                  </a:p>
                </p:txBody>
              </p:sp>
            </p:grpSp>
            <p:sp>
              <p:nvSpPr>
                <p:cNvPr id="11" name="橢圓 10"/>
                <p:cNvSpPr/>
                <p:nvPr/>
              </p:nvSpPr>
              <p:spPr>
                <a:xfrm rot="5400000">
                  <a:off x="5789104" y="5354358"/>
                  <a:ext cx="317106" cy="317107"/>
                </a:xfrm>
                <a:prstGeom prst="ellipse">
                  <a:avLst/>
                </a:prstGeom>
              </p:spPr>
              <p:style>
                <a:lnRef idx="0">
                  <a:schemeClr val="accent6"/>
                </a:lnRef>
                <a:fillRef idx="3">
                  <a:schemeClr val="accent6"/>
                </a:fillRef>
                <a:effectRef idx="3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sp>
            <p:nvSpPr>
              <p:cNvPr id="16" name="橢圓 15"/>
              <p:cNvSpPr/>
              <p:nvPr/>
            </p:nvSpPr>
            <p:spPr>
              <a:xfrm rot="5400000">
                <a:off x="5642504" y="3213561"/>
                <a:ext cx="317106" cy="317107"/>
              </a:xfrm>
              <a:prstGeom prst="ellipse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7" name="橢圓 16"/>
              <p:cNvSpPr/>
              <p:nvPr/>
            </p:nvSpPr>
            <p:spPr>
              <a:xfrm rot="5400000">
                <a:off x="5649614" y="3672267"/>
                <a:ext cx="317106" cy="317107"/>
              </a:xfrm>
              <a:prstGeom prst="ellipse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19" name="文字方塊 18"/>
            <p:cNvSpPr txBox="1"/>
            <p:nvPr/>
          </p:nvSpPr>
          <p:spPr>
            <a:xfrm>
              <a:off x="2911156" y="2523404"/>
              <a:ext cx="74022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TW" sz="2400" dirty="0"/>
                <a:t>t</a:t>
              </a:r>
              <a:r>
                <a:rPr lang="en-US" altLang="zh-TW" sz="2400" dirty="0" smtClean="0"/>
                <a:t>his </a:t>
              </a:r>
              <a:endParaRPr lang="zh-TW" altLang="en-US" sz="2400" dirty="0"/>
            </a:p>
          </p:txBody>
        </p:sp>
        <p:sp>
          <p:nvSpPr>
            <p:cNvPr id="20" name="文字方塊 19"/>
            <p:cNvSpPr txBox="1"/>
            <p:nvPr/>
          </p:nvSpPr>
          <p:spPr>
            <a:xfrm>
              <a:off x="2899367" y="2943786"/>
              <a:ext cx="74022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TW" sz="2400" dirty="0" smtClean="0"/>
                <a:t>is</a:t>
              </a:r>
              <a:endParaRPr lang="zh-TW" altLang="en-US" sz="2400" dirty="0"/>
            </a:p>
          </p:txBody>
        </p:sp>
        <p:sp>
          <p:nvSpPr>
            <p:cNvPr id="21" name="文字方塊 20"/>
            <p:cNvSpPr txBox="1"/>
            <p:nvPr/>
          </p:nvSpPr>
          <p:spPr>
            <a:xfrm>
              <a:off x="2927976" y="3412617"/>
              <a:ext cx="74022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TW" sz="2400" dirty="0" smtClean="0"/>
                <a:t>a</a:t>
              </a:r>
              <a:endParaRPr lang="zh-TW" altLang="en-US" sz="2400" dirty="0"/>
            </a:p>
          </p:txBody>
        </p:sp>
        <p:sp>
          <p:nvSpPr>
            <p:cNvPr id="22" name="文字方塊 21"/>
            <p:cNvSpPr txBox="1"/>
            <p:nvPr/>
          </p:nvSpPr>
          <p:spPr>
            <a:xfrm>
              <a:off x="2933873" y="3870722"/>
              <a:ext cx="74022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TW" sz="2400" dirty="0" smtClean="0"/>
                <a:t>an</a:t>
              </a:r>
              <a:endParaRPr lang="zh-TW" altLang="en-US" sz="2400" dirty="0"/>
            </a:p>
          </p:txBody>
        </p:sp>
        <p:sp>
          <p:nvSpPr>
            <p:cNvPr id="23" name="橢圓 22"/>
            <p:cNvSpPr/>
            <p:nvPr/>
          </p:nvSpPr>
          <p:spPr>
            <a:xfrm rot="5400000">
              <a:off x="3720703" y="4881218"/>
              <a:ext cx="317106" cy="317107"/>
            </a:xfrm>
            <a:prstGeom prst="ellipse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4" name="文字方塊 23"/>
            <p:cNvSpPr txBox="1"/>
            <p:nvPr/>
          </p:nvSpPr>
          <p:spPr>
            <a:xfrm>
              <a:off x="2706999" y="4353976"/>
              <a:ext cx="97308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TW" sz="2400" dirty="0" smtClean="0"/>
                <a:t>apple</a:t>
              </a:r>
              <a:endParaRPr lang="zh-TW" altLang="en-US" sz="2400" dirty="0"/>
            </a:p>
          </p:txBody>
        </p:sp>
        <p:sp>
          <p:nvSpPr>
            <p:cNvPr id="25" name="文字方塊 24"/>
            <p:cNvSpPr txBox="1"/>
            <p:nvPr/>
          </p:nvSpPr>
          <p:spPr>
            <a:xfrm>
              <a:off x="2701219" y="4782465"/>
              <a:ext cx="97308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TW" sz="2400" dirty="0" smtClean="0"/>
                <a:t>pen</a:t>
              </a:r>
              <a:endParaRPr lang="zh-TW" altLang="en-US" sz="2400" dirty="0"/>
            </a:p>
          </p:txBody>
        </p:sp>
      </p:grpSp>
      <p:sp>
        <p:nvSpPr>
          <p:cNvPr id="45" name="文字方塊 44"/>
          <p:cNvSpPr txBox="1"/>
          <p:nvPr/>
        </p:nvSpPr>
        <p:spPr>
          <a:xfrm>
            <a:off x="7814465" y="2518025"/>
            <a:ext cx="304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/>
              <a:t>1</a:t>
            </a:r>
            <a:endParaRPr lang="zh-TW" altLang="en-US" sz="2400" dirty="0"/>
          </a:p>
        </p:txBody>
      </p:sp>
      <p:sp>
        <p:nvSpPr>
          <p:cNvPr id="46" name="文字方塊 45"/>
          <p:cNvSpPr txBox="1"/>
          <p:nvPr/>
        </p:nvSpPr>
        <p:spPr>
          <a:xfrm>
            <a:off x="7814465" y="2967992"/>
            <a:ext cx="304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/>
              <a:t>1</a:t>
            </a:r>
            <a:endParaRPr lang="zh-TW" altLang="en-US" sz="2400" dirty="0"/>
          </a:p>
        </p:txBody>
      </p:sp>
      <p:sp>
        <p:nvSpPr>
          <p:cNvPr id="47" name="文字方塊 46"/>
          <p:cNvSpPr txBox="1"/>
          <p:nvPr/>
        </p:nvSpPr>
        <p:spPr>
          <a:xfrm>
            <a:off x="7814465" y="3414187"/>
            <a:ext cx="304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48" name="文字方塊 47"/>
          <p:cNvSpPr txBox="1"/>
          <p:nvPr/>
        </p:nvSpPr>
        <p:spPr>
          <a:xfrm>
            <a:off x="7814465" y="3835400"/>
            <a:ext cx="304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/>
              <a:t>1</a:t>
            </a:r>
            <a:endParaRPr lang="zh-TW" altLang="en-US" sz="2400" dirty="0"/>
          </a:p>
        </p:txBody>
      </p:sp>
      <p:sp>
        <p:nvSpPr>
          <p:cNvPr id="49" name="文字方塊 48"/>
          <p:cNvSpPr txBox="1"/>
          <p:nvPr/>
        </p:nvSpPr>
        <p:spPr>
          <a:xfrm>
            <a:off x="7822923" y="4300920"/>
            <a:ext cx="304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/>
              <a:t>1</a:t>
            </a:r>
            <a:endParaRPr lang="zh-TW" altLang="en-US" sz="2400" dirty="0"/>
          </a:p>
        </p:txBody>
      </p:sp>
      <p:sp>
        <p:nvSpPr>
          <p:cNvPr id="50" name="文字方塊 49"/>
          <p:cNvSpPr txBox="1"/>
          <p:nvPr/>
        </p:nvSpPr>
        <p:spPr>
          <a:xfrm>
            <a:off x="7822923" y="4749778"/>
            <a:ext cx="304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3" name="矩形 2"/>
          <p:cNvSpPr/>
          <p:nvPr/>
        </p:nvSpPr>
        <p:spPr>
          <a:xfrm>
            <a:off x="5718259" y="1849406"/>
            <a:ext cx="214353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b="1" i="1" u="sng" dirty="0"/>
              <a:t>Bag-of-word </a:t>
            </a:r>
            <a:endParaRPr lang="zh-TW" altLang="en-US" sz="2800" b="1" i="1" u="sng" dirty="0"/>
          </a:p>
        </p:txBody>
      </p:sp>
      <p:sp>
        <p:nvSpPr>
          <p:cNvPr id="57" name="文字方塊 56"/>
          <p:cNvSpPr txBox="1"/>
          <p:nvPr/>
        </p:nvSpPr>
        <p:spPr>
          <a:xfrm>
            <a:off x="5412753" y="5738434"/>
            <a:ext cx="32232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 smtClean="0"/>
              <a:t>Semantics are not considered.</a:t>
            </a:r>
            <a:endParaRPr lang="zh-TW" altLang="en-US" sz="2800" dirty="0"/>
          </a:p>
        </p:txBody>
      </p:sp>
      <p:cxnSp>
        <p:nvCxnSpPr>
          <p:cNvPr id="58" name="直線單箭頭接點 57"/>
          <p:cNvCxnSpPr/>
          <p:nvPr/>
        </p:nvCxnSpPr>
        <p:spPr>
          <a:xfrm>
            <a:off x="898161" y="5929913"/>
            <a:ext cx="380691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單箭頭接點 58"/>
          <p:cNvCxnSpPr/>
          <p:nvPr/>
        </p:nvCxnSpPr>
        <p:spPr>
          <a:xfrm flipV="1">
            <a:off x="1080912" y="2967992"/>
            <a:ext cx="0" cy="314501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接點 59"/>
          <p:cNvCxnSpPr>
            <a:endCxn id="68" idx="3"/>
          </p:cNvCxnSpPr>
          <p:nvPr/>
        </p:nvCxnSpPr>
        <p:spPr>
          <a:xfrm flipV="1">
            <a:off x="1112578" y="4071305"/>
            <a:ext cx="466951" cy="1839200"/>
          </a:xfrm>
          <a:prstGeom prst="line">
            <a:avLst/>
          </a:prstGeom>
          <a:ln w="38100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接點 60"/>
          <p:cNvCxnSpPr>
            <a:endCxn id="69" idx="2"/>
          </p:cNvCxnSpPr>
          <p:nvPr/>
        </p:nvCxnSpPr>
        <p:spPr>
          <a:xfrm flipV="1">
            <a:off x="1085449" y="5467372"/>
            <a:ext cx="1818180" cy="468923"/>
          </a:xfrm>
          <a:prstGeom prst="line">
            <a:avLst/>
          </a:prstGeom>
          <a:ln w="38100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接點 61"/>
          <p:cNvCxnSpPr/>
          <p:nvPr/>
        </p:nvCxnSpPr>
        <p:spPr>
          <a:xfrm flipV="1">
            <a:off x="1085449" y="5689670"/>
            <a:ext cx="3181223" cy="218344"/>
          </a:xfrm>
          <a:prstGeom prst="line">
            <a:avLst/>
          </a:prstGeom>
          <a:ln w="38100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接點 62"/>
          <p:cNvCxnSpPr>
            <a:endCxn id="67" idx="2"/>
          </p:cNvCxnSpPr>
          <p:nvPr/>
        </p:nvCxnSpPr>
        <p:spPr>
          <a:xfrm flipV="1">
            <a:off x="1117114" y="4201076"/>
            <a:ext cx="2837124" cy="1728837"/>
          </a:xfrm>
          <a:prstGeom prst="line">
            <a:avLst/>
          </a:prstGeom>
          <a:ln w="38100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橢圓 63"/>
          <p:cNvSpPr/>
          <p:nvPr/>
        </p:nvSpPr>
        <p:spPr>
          <a:xfrm>
            <a:off x="3196633" y="3896814"/>
            <a:ext cx="154745" cy="154745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5" name="橢圓 64"/>
          <p:cNvSpPr/>
          <p:nvPr/>
        </p:nvSpPr>
        <p:spPr>
          <a:xfrm>
            <a:off x="2307448" y="3147527"/>
            <a:ext cx="154745" cy="154745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6" name="橢圓 65"/>
          <p:cNvSpPr/>
          <p:nvPr/>
        </p:nvSpPr>
        <p:spPr>
          <a:xfrm>
            <a:off x="2563408" y="4178596"/>
            <a:ext cx="154745" cy="154745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7" name="橢圓 66"/>
          <p:cNvSpPr/>
          <p:nvPr/>
        </p:nvSpPr>
        <p:spPr>
          <a:xfrm>
            <a:off x="3954238" y="4123703"/>
            <a:ext cx="154745" cy="154745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8" name="橢圓 67"/>
          <p:cNvSpPr/>
          <p:nvPr/>
        </p:nvSpPr>
        <p:spPr>
          <a:xfrm>
            <a:off x="1556867" y="3939222"/>
            <a:ext cx="154745" cy="154745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9" name="橢圓 68"/>
          <p:cNvSpPr/>
          <p:nvPr/>
        </p:nvSpPr>
        <p:spPr>
          <a:xfrm>
            <a:off x="2903629" y="5389999"/>
            <a:ext cx="154745" cy="154745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0" name="橢圓 69"/>
          <p:cNvSpPr/>
          <p:nvPr/>
        </p:nvSpPr>
        <p:spPr>
          <a:xfrm>
            <a:off x="4288541" y="5606251"/>
            <a:ext cx="154745" cy="154745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1" name="直線接點 70"/>
          <p:cNvCxnSpPr/>
          <p:nvPr/>
        </p:nvCxnSpPr>
        <p:spPr>
          <a:xfrm flipV="1">
            <a:off x="1134259" y="3337412"/>
            <a:ext cx="1173189" cy="2573093"/>
          </a:xfrm>
          <a:prstGeom prst="line">
            <a:avLst/>
          </a:prstGeom>
          <a:ln w="38100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線接點 71"/>
          <p:cNvCxnSpPr>
            <a:endCxn id="66" idx="3"/>
          </p:cNvCxnSpPr>
          <p:nvPr/>
        </p:nvCxnSpPr>
        <p:spPr>
          <a:xfrm flipV="1">
            <a:off x="1114609" y="4310679"/>
            <a:ext cx="1471461" cy="1619234"/>
          </a:xfrm>
          <a:prstGeom prst="line">
            <a:avLst/>
          </a:prstGeom>
          <a:ln w="38100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線接點 72"/>
          <p:cNvCxnSpPr>
            <a:endCxn id="64" idx="3"/>
          </p:cNvCxnSpPr>
          <p:nvPr/>
        </p:nvCxnSpPr>
        <p:spPr>
          <a:xfrm flipV="1">
            <a:off x="1114608" y="4028897"/>
            <a:ext cx="2104687" cy="1881608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文字方塊 73"/>
          <p:cNvSpPr txBox="1"/>
          <p:nvPr/>
        </p:nvSpPr>
        <p:spPr>
          <a:xfrm>
            <a:off x="1152742" y="1876485"/>
            <a:ext cx="32977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i="1" u="sng" dirty="0" smtClean="0"/>
              <a:t>Vector Space Model</a:t>
            </a:r>
            <a:endParaRPr lang="zh-TW" altLang="en-US" sz="2800" b="1" i="1" u="sng" dirty="0"/>
          </a:p>
        </p:txBody>
      </p:sp>
      <p:sp>
        <p:nvSpPr>
          <p:cNvPr id="76" name="文字方塊 75"/>
          <p:cNvSpPr txBox="1"/>
          <p:nvPr/>
        </p:nvSpPr>
        <p:spPr>
          <a:xfrm>
            <a:off x="2776767" y="4927813"/>
            <a:ext cx="14846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/>
              <a:t>document</a:t>
            </a:r>
            <a:endParaRPr lang="zh-TW" altLang="en-US" sz="2400" dirty="0"/>
          </a:p>
        </p:txBody>
      </p:sp>
      <p:sp>
        <p:nvSpPr>
          <p:cNvPr id="77" name="文字方塊 76"/>
          <p:cNvSpPr txBox="1"/>
          <p:nvPr/>
        </p:nvSpPr>
        <p:spPr>
          <a:xfrm>
            <a:off x="2563408" y="3464292"/>
            <a:ext cx="14846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smtClean="0"/>
              <a:t>query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873590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5" grpId="0"/>
      <p:bldP spid="46" grpId="0"/>
      <p:bldP spid="47" grpId="0"/>
      <p:bldP spid="48" grpId="0"/>
      <p:bldP spid="49" grpId="0"/>
      <p:bldP spid="50" grpId="0"/>
      <p:bldP spid="3" grpId="0"/>
      <p:bldP spid="57" grpId="0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4" grpId="0"/>
      <p:bldP spid="76" grpId="0"/>
      <p:bldP spid="77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Auto-encoder – Text Retrieval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4464" y="1621717"/>
            <a:ext cx="4069014" cy="3093216"/>
          </a:xfrm>
          <a:prstGeom prst="rect">
            <a:avLst/>
          </a:prstGeom>
        </p:spPr>
      </p:pic>
      <p:grpSp>
        <p:nvGrpSpPr>
          <p:cNvPr id="10" name="群組 9"/>
          <p:cNvGrpSpPr/>
          <p:nvPr/>
        </p:nvGrpSpPr>
        <p:grpSpPr>
          <a:xfrm rot="5400000">
            <a:off x="2330096" y="4540314"/>
            <a:ext cx="367299" cy="2256207"/>
            <a:chOff x="3640000" y="2523406"/>
            <a:chExt cx="454318" cy="2790736"/>
          </a:xfrm>
        </p:grpSpPr>
        <p:grpSp>
          <p:nvGrpSpPr>
            <p:cNvPr id="11" name="群組 10"/>
            <p:cNvGrpSpPr/>
            <p:nvPr/>
          </p:nvGrpSpPr>
          <p:grpSpPr>
            <a:xfrm>
              <a:off x="3640000" y="2523406"/>
              <a:ext cx="454318" cy="2790736"/>
              <a:chOff x="5573899" y="1757770"/>
              <a:chExt cx="454318" cy="2790736"/>
            </a:xfrm>
          </p:grpSpPr>
          <p:grpSp>
            <p:nvGrpSpPr>
              <p:cNvPr id="19" name="群組 18"/>
              <p:cNvGrpSpPr/>
              <p:nvPr/>
            </p:nvGrpSpPr>
            <p:grpSpPr>
              <a:xfrm>
                <a:off x="5573899" y="1757770"/>
                <a:ext cx="454318" cy="2790736"/>
                <a:chOff x="5720499" y="4355530"/>
                <a:chExt cx="454318" cy="2790736"/>
              </a:xfrm>
            </p:grpSpPr>
            <p:grpSp>
              <p:nvGrpSpPr>
                <p:cNvPr id="22" name="群組 21"/>
                <p:cNvGrpSpPr/>
                <p:nvPr/>
              </p:nvGrpSpPr>
              <p:grpSpPr>
                <a:xfrm rot="5400000">
                  <a:off x="4552290" y="5523739"/>
                  <a:ext cx="2790736" cy="454318"/>
                  <a:chOff x="-1832607" y="4713636"/>
                  <a:chExt cx="4358958" cy="709617"/>
                </a:xfrm>
              </p:grpSpPr>
              <p:sp>
                <p:nvSpPr>
                  <p:cNvPr id="24" name="矩形 23"/>
                  <p:cNvSpPr/>
                  <p:nvPr/>
                </p:nvSpPr>
                <p:spPr>
                  <a:xfrm>
                    <a:off x="-1832607" y="4713636"/>
                    <a:ext cx="4358958" cy="709617"/>
                  </a:xfrm>
                  <a:prstGeom prst="rect">
                    <a:avLst/>
                  </a:prstGeom>
                </p:spPr>
                <p:style>
                  <a:lnRef idx="1">
                    <a:schemeClr val="accent6"/>
                  </a:lnRef>
                  <a:fillRef idx="2">
                    <a:schemeClr val="accent6"/>
                  </a:fillRef>
                  <a:effectRef idx="1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25" name="橢圓 24"/>
                  <p:cNvSpPr/>
                  <p:nvPr/>
                </p:nvSpPr>
                <p:spPr>
                  <a:xfrm>
                    <a:off x="-1671298" y="4820782"/>
                    <a:ext cx="495300" cy="495300"/>
                  </a:xfrm>
                  <a:prstGeom prst="ellipse">
                    <a:avLst/>
                  </a:prstGeom>
                </p:spPr>
                <p:style>
                  <a:lnRef idx="0">
                    <a:schemeClr val="accent6"/>
                  </a:lnRef>
                  <a:fillRef idx="3">
                    <a:schemeClr val="accent6"/>
                  </a:fillRef>
                  <a:effectRef idx="3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26" name="橢圓 25"/>
                  <p:cNvSpPr/>
                  <p:nvPr/>
                </p:nvSpPr>
                <p:spPr>
                  <a:xfrm>
                    <a:off x="-966448" y="4820782"/>
                    <a:ext cx="495300" cy="495300"/>
                  </a:xfrm>
                  <a:prstGeom prst="ellipse">
                    <a:avLst/>
                  </a:prstGeom>
                </p:spPr>
                <p:style>
                  <a:lnRef idx="0">
                    <a:schemeClr val="accent6"/>
                  </a:lnRef>
                  <a:fillRef idx="3">
                    <a:schemeClr val="accent6"/>
                  </a:fillRef>
                  <a:effectRef idx="3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</p:grpSp>
            <p:sp>
              <p:nvSpPr>
                <p:cNvPr id="23" name="橢圓 22"/>
                <p:cNvSpPr/>
                <p:nvPr/>
              </p:nvSpPr>
              <p:spPr>
                <a:xfrm rot="5400000">
                  <a:off x="5789104" y="5354358"/>
                  <a:ext cx="317106" cy="317107"/>
                </a:xfrm>
                <a:prstGeom prst="ellipse">
                  <a:avLst/>
                </a:prstGeom>
              </p:spPr>
              <p:style>
                <a:lnRef idx="0">
                  <a:schemeClr val="accent6"/>
                </a:lnRef>
                <a:fillRef idx="3">
                  <a:schemeClr val="accent6"/>
                </a:fillRef>
                <a:effectRef idx="3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sp>
            <p:nvSpPr>
              <p:cNvPr id="20" name="橢圓 19"/>
              <p:cNvSpPr/>
              <p:nvPr/>
            </p:nvSpPr>
            <p:spPr>
              <a:xfrm rot="5400000">
                <a:off x="5642504" y="3213561"/>
                <a:ext cx="317106" cy="317107"/>
              </a:xfrm>
              <a:prstGeom prst="ellipse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1" name="橢圓 20"/>
              <p:cNvSpPr/>
              <p:nvPr/>
            </p:nvSpPr>
            <p:spPr>
              <a:xfrm rot="5400000">
                <a:off x="5649614" y="3672267"/>
                <a:ext cx="317106" cy="317107"/>
              </a:xfrm>
              <a:prstGeom prst="ellipse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16" name="橢圓 15"/>
            <p:cNvSpPr/>
            <p:nvPr/>
          </p:nvSpPr>
          <p:spPr>
            <a:xfrm rot="5400000">
              <a:off x="3720703" y="4881218"/>
              <a:ext cx="317106" cy="317107"/>
            </a:xfrm>
            <a:prstGeom prst="ellipse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39" name="矩形 38"/>
          <p:cNvSpPr/>
          <p:nvPr/>
        </p:nvSpPr>
        <p:spPr>
          <a:xfrm>
            <a:off x="1602391" y="4772640"/>
            <a:ext cx="1822710" cy="331076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矩形 39"/>
          <p:cNvSpPr/>
          <p:nvPr/>
        </p:nvSpPr>
        <p:spPr>
          <a:xfrm>
            <a:off x="1616721" y="4072734"/>
            <a:ext cx="1822710" cy="331076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矩形 40"/>
          <p:cNvSpPr/>
          <p:nvPr/>
        </p:nvSpPr>
        <p:spPr>
          <a:xfrm>
            <a:off x="1602391" y="3385594"/>
            <a:ext cx="1822710" cy="331076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45" name="群組 44"/>
          <p:cNvGrpSpPr/>
          <p:nvPr/>
        </p:nvGrpSpPr>
        <p:grpSpPr>
          <a:xfrm>
            <a:off x="2122892" y="2581609"/>
            <a:ext cx="753990" cy="331076"/>
            <a:chOff x="1953308" y="2350103"/>
            <a:chExt cx="753990" cy="331076"/>
          </a:xfrm>
        </p:grpSpPr>
        <p:sp>
          <p:nvSpPr>
            <p:cNvPr id="42" name="矩形 41"/>
            <p:cNvSpPr/>
            <p:nvPr/>
          </p:nvSpPr>
          <p:spPr>
            <a:xfrm>
              <a:off x="1953308" y="2350103"/>
              <a:ext cx="753990" cy="331076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3" name="橢圓 42"/>
            <p:cNvSpPr/>
            <p:nvPr/>
          </p:nvSpPr>
          <p:spPr>
            <a:xfrm rot="10800000">
              <a:off x="2422355" y="2379330"/>
              <a:ext cx="256368" cy="256368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4" name="橢圓 43"/>
            <p:cNvSpPr/>
            <p:nvPr/>
          </p:nvSpPr>
          <p:spPr>
            <a:xfrm rot="10800000">
              <a:off x="2057523" y="2379330"/>
              <a:ext cx="256368" cy="256368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50" name="群組 49"/>
          <p:cNvGrpSpPr/>
          <p:nvPr/>
        </p:nvGrpSpPr>
        <p:grpSpPr>
          <a:xfrm>
            <a:off x="3009882" y="2317598"/>
            <a:ext cx="859097" cy="859097"/>
            <a:chOff x="2653360" y="1711830"/>
            <a:chExt cx="859097" cy="859097"/>
          </a:xfrm>
        </p:grpSpPr>
        <p:cxnSp>
          <p:nvCxnSpPr>
            <p:cNvPr id="48" name="直線單箭頭接點 47"/>
            <p:cNvCxnSpPr/>
            <p:nvPr/>
          </p:nvCxnSpPr>
          <p:spPr>
            <a:xfrm>
              <a:off x="2653360" y="2133600"/>
              <a:ext cx="859097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線單箭頭接點 48"/>
            <p:cNvCxnSpPr/>
            <p:nvPr/>
          </p:nvCxnSpPr>
          <p:spPr>
            <a:xfrm rot="16200000">
              <a:off x="2653360" y="2141379"/>
              <a:ext cx="859097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向右箭號 50"/>
          <p:cNvSpPr/>
          <p:nvPr/>
        </p:nvSpPr>
        <p:spPr>
          <a:xfrm rot="20320554">
            <a:off x="3438466" y="2533189"/>
            <a:ext cx="435429" cy="152625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3" name="向下箭號 52"/>
          <p:cNvSpPr/>
          <p:nvPr/>
        </p:nvSpPr>
        <p:spPr>
          <a:xfrm flipV="1">
            <a:off x="2198888" y="5023288"/>
            <a:ext cx="628650" cy="419138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4" name="向下箭號 53"/>
          <p:cNvSpPr/>
          <p:nvPr/>
        </p:nvSpPr>
        <p:spPr>
          <a:xfrm flipV="1">
            <a:off x="2208527" y="4323775"/>
            <a:ext cx="628650" cy="419138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5" name="向下箭號 54"/>
          <p:cNvSpPr/>
          <p:nvPr/>
        </p:nvSpPr>
        <p:spPr>
          <a:xfrm flipV="1">
            <a:off x="2205683" y="3610006"/>
            <a:ext cx="628650" cy="419138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6" name="向下箭號 55"/>
          <p:cNvSpPr/>
          <p:nvPr/>
        </p:nvSpPr>
        <p:spPr>
          <a:xfrm flipV="1">
            <a:off x="2215354" y="2914105"/>
            <a:ext cx="628650" cy="419138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7" name="文字方塊 56"/>
          <p:cNvSpPr txBox="1"/>
          <p:nvPr/>
        </p:nvSpPr>
        <p:spPr>
          <a:xfrm>
            <a:off x="1612605" y="5894409"/>
            <a:ext cx="19070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smtClean="0">
                <a:solidFill>
                  <a:srgbClr val="00B050"/>
                </a:solidFill>
              </a:rPr>
              <a:t>Bag-of-word</a:t>
            </a:r>
            <a:endParaRPr lang="zh-TW" altLang="en-US" sz="2400" dirty="0">
              <a:solidFill>
                <a:srgbClr val="00B050"/>
              </a:solidFill>
            </a:endParaRPr>
          </a:p>
        </p:txBody>
      </p:sp>
      <p:sp>
        <p:nvSpPr>
          <p:cNvPr id="36" name="文字方塊 35"/>
          <p:cNvSpPr txBox="1"/>
          <p:nvPr/>
        </p:nvSpPr>
        <p:spPr>
          <a:xfrm>
            <a:off x="1091292" y="6250217"/>
            <a:ext cx="29496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smtClean="0"/>
              <a:t>(document or query)</a:t>
            </a:r>
            <a:endParaRPr lang="zh-TW" altLang="en-US" sz="2400" dirty="0"/>
          </a:p>
        </p:txBody>
      </p:sp>
      <p:grpSp>
        <p:nvGrpSpPr>
          <p:cNvPr id="9" name="群組 8"/>
          <p:cNvGrpSpPr/>
          <p:nvPr/>
        </p:nvGrpSpPr>
        <p:grpSpPr>
          <a:xfrm>
            <a:off x="4444464" y="2559843"/>
            <a:ext cx="1029237" cy="461665"/>
            <a:chOff x="4311114" y="2628815"/>
            <a:chExt cx="1029237" cy="461665"/>
          </a:xfrm>
        </p:grpSpPr>
        <p:sp>
          <p:nvSpPr>
            <p:cNvPr id="3" name="橢圓 2"/>
            <p:cNvSpPr/>
            <p:nvPr/>
          </p:nvSpPr>
          <p:spPr>
            <a:xfrm>
              <a:off x="5226051" y="2662067"/>
              <a:ext cx="114300" cy="1143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文字方塊 7"/>
            <p:cNvSpPr txBox="1"/>
            <p:nvPr/>
          </p:nvSpPr>
          <p:spPr>
            <a:xfrm>
              <a:off x="4311114" y="2628815"/>
              <a:ext cx="99618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TW" sz="2400" dirty="0" smtClean="0">
                  <a:solidFill>
                    <a:srgbClr val="FF0000"/>
                  </a:solidFill>
                </a:rPr>
                <a:t>query</a:t>
              </a:r>
              <a:endParaRPr lang="zh-TW" altLang="en-US" sz="2400" dirty="0">
                <a:solidFill>
                  <a:srgbClr val="FF0000"/>
                </a:solidFill>
              </a:endParaRPr>
            </a:p>
          </p:txBody>
        </p:sp>
      </p:grpSp>
      <p:pic>
        <p:nvPicPr>
          <p:cNvPr id="47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2920" y="4614835"/>
            <a:ext cx="2256156" cy="2107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8" name="文字方塊 6"/>
          <p:cNvSpPr txBox="1">
            <a:spLocks noChangeArrowheads="1"/>
          </p:cNvSpPr>
          <p:nvPr/>
        </p:nvSpPr>
        <p:spPr bwMode="auto">
          <a:xfrm>
            <a:off x="5992812" y="5351604"/>
            <a:ext cx="3024188" cy="706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r>
              <a:rPr kumimoji="0" lang="en-US" altLang="zh-TW" sz="2000"/>
              <a:t>LSA: project documents to 2 latent topics</a:t>
            </a:r>
            <a:endParaRPr kumimoji="0" lang="zh-TW" altLang="en-US" sz="2000"/>
          </a:p>
        </p:txBody>
      </p:sp>
      <p:sp>
        <p:nvSpPr>
          <p:cNvPr id="59" name="文字方塊 7"/>
          <p:cNvSpPr txBox="1">
            <a:spLocks noChangeArrowheads="1"/>
          </p:cNvSpPr>
          <p:nvPr/>
        </p:nvSpPr>
        <p:spPr bwMode="auto">
          <a:xfrm>
            <a:off x="328067" y="5478520"/>
            <a:ext cx="123312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marL="0" lvl="1" algn="ctr"/>
            <a:r>
              <a:rPr kumimoji="0" lang="en-US" altLang="zh-TW" sz="2400" dirty="0" smtClean="0"/>
              <a:t>2000</a:t>
            </a:r>
            <a:endParaRPr kumimoji="0" lang="zh-TW" altLang="en-US" sz="2400" dirty="0"/>
          </a:p>
        </p:txBody>
      </p:sp>
      <p:sp>
        <p:nvSpPr>
          <p:cNvPr id="46" name="文字方塊 7"/>
          <p:cNvSpPr txBox="1">
            <a:spLocks noChangeArrowheads="1"/>
          </p:cNvSpPr>
          <p:nvPr/>
        </p:nvSpPr>
        <p:spPr bwMode="auto">
          <a:xfrm>
            <a:off x="649472" y="4706823"/>
            <a:ext cx="123312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marL="0" lvl="1" algn="ctr"/>
            <a:r>
              <a:rPr kumimoji="0" lang="en-US" altLang="zh-TW" sz="2400" dirty="0" smtClean="0"/>
              <a:t>500</a:t>
            </a:r>
            <a:endParaRPr kumimoji="0" lang="zh-TW" altLang="en-US" sz="2400" dirty="0"/>
          </a:p>
        </p:txBody>
      </p:sp>
      <p:sp>
        <p:nvSpPr>
          <p:cNvPr id="60" name="文字方塊 7"/>
          <p:cNvSpPr txBox="1">
            <a:spLocks noChangeArrowheads="1"/>
          </p:cNvSpPr>
          <p:nvPr/>
        </p:nvSpPr>
        <p:spPr bwMode="auto">
          <a:xfrm>
            <a:off x="638992" y="4011384"/>
            <a:ext cx="123312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marL="0" lvl="1" algn="ctr"/>
            <a:r>
              <a:rPr kumimoji="0" lang="en-US" altLang="zh-TW" sz="2400" dirty="0" smtClean="0"/>
              <a:t>250</a:t>
            </a:r>
            <a:endParaRPr kumimoji="0" lang="zh-TW" altLang="en-US" sz="2400" dirty="0"/>
          </a:p>
        </p:txBody>
      </p:sp>
      <p:sp>
        <p:nvSpPr>
          <p:cNvPr id="61" name="文字方塊 7"/>
          <p:cNvSpPr txBox="1">
            <a:spLocks noChangeArrowheads="1"/>
          </p:cNvSpPr>
          <p:nvPr/>
        </p:nvSpPr>
        <p:spPr bwMode="auto">
          <a:xfrm>
            <a:off x="638992" y="3316903"/>
            <a:ext cx="123312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marL="0" lvl="1" algn="ctr"/>
            <a:r>
              <a:rPr kumimoji="0" lang="en-US" altLang="zh-TW" sz="2400" dirty="0" smtClean="0"/>
              <a:t>125</a:t>
            </a:r>
            <a:endParaRPr kumimoji="0" lang="zh-TW" altLang="en-US" sz="2400" dirty="0"/>
          </a:p>
        </p:txBody>
      </p:sp>
      <p:sp>
        <p:nvSpPr>
          <p:cNvPr id="62" name="文字方塊 7"/>
          <p:cNvSpPr txBox="1">
            <a:spLocks noChangeArrowheads="1"/>
          </p:cNvSpPr>
          <p:nvPr/>
        </p:nvSpPr>
        <p:spPr bwMode="auto">
          <a:xfrm>
            <a:off x="1255556" y="2513878"/>
            <a:ext cx="123312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marL="0" lvl="1" algn="ctr"/>
            <a:r>
              <a:rPr kumimoji="0" lang="en-US" altLang="zh-TW" sz="2400" dirty="0" smtClean="0"/>
              <a:t>2</a:t>
            </a:r>
            <a:endParaRPr kumimoji="0" lang="zh-TW" altLang="en-US" sz="2400" dirty="0"/>
          </a:p>
        </p:txBody>
      </p:sp>
      <p:sp>
        <p:nvSpPr>
          <p:cNvPr id="6" name="文字方塊 5"/>
          <p:cNvSpPr txBox="1"/>
          <p:nvPr/>
        </p:nvSpPr>
        <p:spPr>
          <a:xfrm>
            <a:off x="487366" y="1394321"/>
            <a:ext cx="42091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/>
              <a:t>The documents talking about the same thing will have close code.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561027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0" grpId="0" animBg="1"/>
      <p:bldP spid="41" grpId="0" animBg="1"/>
      <p:bldP spid="51" grpId="0" animBg="1"/>
      <p:bldP spid="53" grpId="0" animBg="1"/>
      <p:bldP spid="54" grpId="0" animBg="1"/>
      <p:bldP spid="55" grpId="0" animBg="1"/>
      <p:bldP spid="56" grpId="0" animBg="1"/>
      <p:bldP spid="57" grpId="0"/>
      <p:bldP spid="36" grpId="0"/>
      <p:bldP spid="58" grpId="0"/>
      <p:bldP spid="59" grpId="0"/>
      <p:bldP spid="46" grpId="0"/>
      <p:bldP spid="60" grpId="0"/>
      <p:bldP spid="61" grpId="0"/>
      <p:bldP spid="62" grpId="0"/>
      <p:bldP spid="6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Auto-encoder – 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>Similar </a:t>
            </a:r>
            <a:r>
              <a:rPr lang="en-US" altLang="zh-TW" dirty="0"/>
              <a:t>Image Search</a:t>
            </a:r>
            <a:endParaRPr lang="zh-TW" altLang="en-US" dirty="0"/>
          </a:p>
        </p:txBody>
      </p:sp>
      <p:sp>
        <p:nvSpPr>
          <p:cNvPr id="4" name="TextBox 8"/>
          <p:cNvSpPr txBox="1"/>
          <p:nvPr/>
        </p:nvSpPr>
        <p:spPr>
          <a:xfrm>
            <a:off x="839308" y="1905373"/>
            <a:ext cx="74653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R</a:t>
            </a:r>
            <a:r>
              <a:rPr lang="en-US" sz="2400" dirty="0" smtClean="0"/>
              <a:t>etrieved </a:t>
            </a:r>
            <a:r>
              <a:rPr lang="en-US" sz="2400" dirty="0"/>
              <a:t>using Euclidean distance in pixel intensity space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8808" y="3991545"/>
            <a:ext cx="5738469" cy="1327179"/>
          </a:xfrm>
          <a:prstGeom prst="rect">
            <a:avLst/>
          </a:prstGeom>
        </p:spPr>
      </p:pic>
      <p:sp>
        <p:nvSpPr>
          <p:cNvPr id="6" name="TextBox 8"/>
          <p:cNvSpPr txBox="1"/>
          <p:nvPr/>
        </p:nvSpPr>
        <p:spPr>
          <a:xfrm>
            <a:off x="921040" y="5336439"/>
            <a:ext cx="74653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(Images from Hinton’s slides on Coursera)</a:t>
            </a:r>
            <a:endParaRPr lang="en-US" sz="2400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6309" y="2520165"/>
            <a:ext cx="5694846" cy="1335517"/>
          </a:xfrm>
          <a:prstGeom prst="rect">
            <a:avLst/>
          </a:prstGeom>
        </p:spPr>
      </p:pic>
      <p:sp>
        <p:nvSpPr>
          <p:cNvPr id="8" name="Rectangle 6"/>
          <p:cNvSpPr/>
          <p:nvPr/>
        </p:nvSpPr>
        <p:spPr>
          <a:xfrm>
            <a:off x="1746061" y="2520164"/>
            <a:ext cx="1342196" cy="133551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矩形 9"/>
          <p:cNvSpPr/>
          <p:nvPr/>
        </p:nvSpPr>
        <p:spPr>
          <a:xfrm>
            <a:off x="921040" y="5960053"/>
            <a:ext cx="7620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>
                <a:solidFill>
                  <a:srgbClr val="222222"/>
                </a:solidFill>
                <a:latin typeface="Arial" panose="020B0604020202020204" pitchFamily="34" charset="0"/>
              </a:rPr>
              <a:t>Reference: </a:t>
            </a:r>
            <a:r>
              <a:rPr lang="en-US" altLang="zh-TW" dirty="0" err="1" smtClean="0">
                <a:solidFill>
                  <a:srgbClr val="222222"/>
                </a:solidFill>
                <a:latin typeface="Arial" panose="020B0604020202020204" pitchFamily="34" charset="0"/>
              </a:rPr>
              <a:t>Krizhevsky</a:t>
            </a:r>
            <a:r>
              <a:rPr lang="en-US" altLang="zh-TW" dirty="0">
                <a:solidFill>
                  <a:srgbClr val="222222"/>
                </a:solidFill>
                <a:latin typeface="Arial" panose="020B0604020202020204" pitchFamily="34" charset="0"/>
              </a:rPr>
              <a:t>, Alex, and Geoffrey E. Hinton. "Using very deep </a:t>
            </a:r>
            <a:r>
              <a:rPr lang="en-US" altLang="zh-TW" dirty="0" err="1">
                <a:solidFill>
                  <a:srgbClr val="222222"/>
                </a:solidFill>
                <a:latin typeface="Arial" panose="020B0604020202020204" pitchFamily="34" charset="0"/>
              </a:rPr>
              <a:t>autoencoders</a:t>
            </a:r>
            <a:r>
              <a:rPr lang="en-US" altLang="zh-TW" dirty="0">
                <a:solidFill>
                  <a:srgbClr val="222222"/>
                </a:solidFill>
                <a:latin typeface="Arial" panose="020B0604020202020204" pitchFamily="34" charset="0"/>
              </a:rPr>
              <a:t> for content-based image retrieval." </a:t>
            </a:r>
            <a:r>
              <a:rPr lang="en-US" altLang="zh-TW" i="1" dirty="0">
                <a:solidFill>
                  <a:srgbClr val="222222"/>
                </a:solidFill>
                <a:latin typeface="Arial" panose="020B0604020202020204" pitchFamily="34" charset="0"/>
              </a:rPr>
              <a:t>ESANN</a:t>
            </a:r>
            <a:r>
              <a:rPr lang="en-US" altLang="zh-TW" dirty="0">
                <a:solidFill>
                  <a:srgbClr val="222222"/>
                </a:solidFill>
                <a:latin typeface="Arial" panose="020B0604020202020204" pitchFamily="34" charset="0"/>
              </a:rPr>
              <a:t>. 2011.</a:t>
            </a:r>
            <a:endParaRPr lang="zh-TW" altLang="en-US" dirty="0"/>
          </a:p>
        </p:txBody>
      </p:sp>
      <p:sp>
        <p:nvSpPr>
          <p:cNvPr id="3" name="矩形 2"/>
          <p:cNvSpPr/>
          <p:nvPr/>
        </p:nvSpPr>
        <p:spPr>
          <a:xfrm>
            <a:off x="3148505" y="2502449"/>
            <a:ext cx="4702628" cy="14713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1728808" y="3950486"/>
            <a:ext cx="5978278" cy="14713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06939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8" grpId="0" animBg="1"/>
      <p:bldP spid="3" grpId="0" animBg="1"/>
      <p:bldP spid="11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Auto-encoder – </a:t>
            </a:r>
            <a:br>
              <a:rPr lang="en-US" altLang="zh-TW" dirty="0"/>
            </a:br>
            <a:r>
              <a:rPr lang="en-US" altLang="zh-TW" dirty="0"/>
              <a:t>Similar Image Search</a:t>
            </a:r>
            <a:endParaRPr lang="zh-TW" altLang="en-US" dirty="0"/>
          </a:p>
        </p:txBody>
      </p:sp>
      <p:pic>
        <p:nvPicPr>
          <p:cNvPr id="31" name="圖片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795" y="3533193"/>
            <a:ext cx="1257300" cy="942975"/>
          </a:xfrm>
          <a:prstGeom prst="rect">
            <a:avLst/>
          </a:prstGeom>
        </p:spPr>
      </p:pic>
      <p:sp>
        <p:nvSpPr>
          <p:cNvPr id="32" name="矩形 31"/>
          <p:cNvSpPr/>
          <p:nvPr/>
        </p:nvSpPr>
        <p:spPr>
          <a:xfrm>
            <a:off x="693125" y="4476168"/>
            <a:ext cx="10246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altLang="zh-TW" sz="2400" dirty="0">
                <a:latin typeface="Arial" charset="0"/>
              </a:rPr>
              <a:t>32x32</a:t>
            </a:r>
            <a:endParaRPr lang="zh-TW" altLang="en-US" sz="2400" dirty="0"/>
          </a:p>
        </p:txBody>
      </p:sp>
      <p:sp>
        <p:nvSpPr>
          <p:cNvPr id="33" name="矩形 32"/>
          <p:cNvSpPr/>
          <p:nvPr/>
        </p:nvSpPr>
        <p:spPr bwMode="auto">
          <a:xfrm rot="5400000">
            <a:off x="752395" y="3760492"/>
            <a:ext cx="3883706" cy="46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dirty="0" smtClean="0"/>
              <a:t>8192</a:t>
            </a:r>
            <a:endParaRPr kumimoji="0" lang="zh-TW" altLang="en-US" dirty="0"/>
          </a:p>
        </p:txBody>
      </p:sp>
      <p:sp>
        <p:nvSpPr>
          <p:cNvPr id="34" name="矩形 33"/>
          <p:cNvSpPr/>
          <p:nvPr/>
        </p:nvSpPr>
        <p:spPr bwMode="auto">
          <a:xfrm rot="5400000">
            <a:off x="2522252" y="3831399"/>
            <a:ext cx="2610212" cy="46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dirty="0" smtClean="0"/>
              <a:t>4096</a:t>
            </a:r>
            <a:endParaRPr kumimoji="0" lang="zh-TW" altLang="en-US" dirty="0"/>
          </a:p>
        </p:txBody>
      </p:sp>
      <p:sp>
        <p:nvSpPr>
          <p:cNvPr id="35" name="矩形 34"/>
          <p:cNvSpPr/>
          <p:nvPr/>
        </p:nvSpPr>
        <p:spPr bwMode="auto">
          <a:xfrm rot="5400000">
            <a:off x="4053464" y="3831398"/>
            <a:ext cx="1809122" cy="46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dirty="0" smtClean="0"/>
              <a:t>2048</a:t>
            </a:r>
            <a:endParaRPr kumimoji="0" lang="zh-TW" altLang="en-US" dirty="0"/>
          </a:p>
        </p:txBody>
      </p:sp>
      <p:sp>
        <p:nvSpPr>
          <p:cNvPr id="36" name="矩形 35"/>
          <p:cNvSpPr/>
          <p:nvPr/>
        </p:nvSpPr>
        <p:spPr bwMode="auto">
          <a:xfrm rot="5400000">
            <a:off x="5524646" y="3804017"/>
            <a:ext cx="1032909" cy="46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dirty="0" smtClean="0"/>
              <a:t>1024</a:t>
            </a:r>
            <a:endParaRPr kumimoji="0" lang="zh-TW" altLang="en-US" dirty="0"/>
          </a:p>
        </p:txBody>
      </p:sp>
      <p:sp>
        <p:nvSpPr>
          <p:cNvPr id="37" name="矩形 36"/>
          <p:cNvSpPr/>
          <p:nvPr/>
        </p:nvSpPr>
        <p:spPr bwMode="auto">
          <a:xfrm rot="5400000">
            <a:off x="6778764" y="3805185"/>
            <a:ext cx="815186" cy="46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dirty="0" smtClean="0"/>
              <a:t>512</a:t>
            </a:r>
            <a:endParaRPr kumimoji="0" lang="zh-TW" altLang="en-US" dirty="0"/>
          </a:p>
        </p:txBody>
      </p:sp>
      <p:sp>
        <p:nvSpPr>
          <p:cNvPr id="38" name="矩形 37"/>
          <p:cNvSpPr/>
          <p:nvPr/>
        </p:nvSpPr>
        <p:spPr bwMode="auto">
          <a:xfrm rot="5400000">
            <a:off x="7970331" y="3794998"/>
            <a:ext cx="631646" cy="46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dirty="0" smtClean="0"/>
              <a:t>256</a:t>
            </a:r>
            <a:endParaRPr kumimoji="0" lang="zh-TW" altLang="en-US" dirty="0"/>
          </a:p>
        </p:txBody>
      </p:sp>
      <p:sp>
        <p:nvSpPr>
          <p:cNvPr id="39" name="文字方塊 38"/>
          <p:cNvSpPr txBox="1"/>
          <p:nvPr/>
        </p:nvSpPr>
        <p:spPr>
          <a:xfrm>
            <a:off x="7744268" y="3194863"/>
            <a:ext cx="10837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smtClean="0"/>
              <a:t>code</a:t>
            </a:r>
            <a:endParaRPr lang="zh-TW" altLang="en-US" sz="2400" dirty="0"/>
          </a:p>
        </p:txBody>
      </p:sp>
      <p:sp>
        <p:nvSpPr>
          <p:cNvPr id="40" name="向右箭號 39"/>
          <p:cNvSpPr/>
          <p:nvPr/>
        </p:nvSpPr>
        <p:spPr>
          <a:xfrm>
            <a:off x="1926733" y="3669003"/>
            <a:ext cx="492227" cy="67892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向右箭號 40"/>
          <p:cNvSpPr/>
          <p:nvPr/>
        </p:nvSpPr>
        <p:spPr>
          <a:xfrm>
            <a:off x="3030797" y="3665219"/>
            <a:ext cx="492227" cy="67892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向右箭號 41"/>
          <p:cNvSpPr/>
          <p:nvPr/>
        </p:nvSpPr>
        <p:spPr>
          <a:xfrm>
            <a:off x="4166982" y="3660235"/>
            <a:ext cx="492227" cy="67892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" name="向右箭號 42"/>
          <p:cNvSpPr/>
          <p:nvPr/>
        </p:nvSpPr>
        <p:spPr>
          <a:xfrm>
            <a:off x="5270835" y="3657901"/>
            <a:ext cx="492227" cy="67892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4" name="向右箭號 43"/>
          <p:cNvSpPr/>
          <p:nvPr/>
        </p:nvSpPr>
        <p:spPr>
          <a:xfrm>
            <a:off x="6388288" y="3672819"/>
            <a:ext cx="492227" cy="67892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5" name="向右箭號 44"/>
          <p:cNvSpPr/>
          <p:nvPr/>
        </p:nvSpPr>
        <p:spPr>
          <a:xfrm>
            <a:off x="7531913" y="3686858"/>
            <a:ext cx="492227" cy="67892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6" name="文字方塊 45"/>
          <p:cNvSpPr txBox="1"/>
          <p:nvPr/>
        </p:nvSpPr>
        <p:spPr>
          <a:xfrm>
            <a:off x="1920360" y="6138011"/>
            <a:ext cx="56978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smtClean="0"/>
              <a:t>(crawl millions of images from the Internet)</a:t>
            </a:r>
            <a:endParaRPr lang="zh-TW" altLang="en-US" sz="2400" dirty="0"/>
          </a:p>
        </p:txBody>
      </p:sp>
      <p:pic>
        <p:nvPicPr>
          <p:cNvPr id="47" name="Picture 4" descr="recon1-b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1559" y="1258123"/>
            <a:ext cx="2524125" cy="9465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" name="Picture 5" descr="recon2-bin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3201" y="2225266"/>
            <a:ext cx="2525712" cy="9465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" name="Picture 6" descr="recon3-bin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1559" y="270939"/>
            <a:ext cx="2524125" cy="9465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95188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Transfer Learning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Example in real life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4046" y="3349205"/>
            <a:ext cx="1644160" cy="2601641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6768480" y="5966858"/>
            <a:ext cx="16097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 smtClean="0"/>
              <a:t>爆</a:t>
            </a:r>
            <a:r>
              <a:rPr lang="zh-TW" altLang="en-US" sz="2800" dirty="0"/>
              <a:t>漫</a:t>
            </a:r>
            <a:r>
              <a:rPr lang="zh-TW" altLang="en-US" sz="2800" dirty="0" smtClean="0"/>
              <a:t>王</a:t>
            </a:r>
            <a:endParaRPr lang="zh-TW" altLang="en-US" sz="2800" dirty="0"/>
          </a:p>
        </p:txBody>
      </p:sp>
      <p:sp>
        <p:nvSpPr>
          <p:cNvPr id="6" name="向右箭號 5"/>
          <p:cNvSpPr/>
          <p:nvPr/>
        </p:nvSpPr>
        <p:spPr>
          <a:xfrm flipH="1">
            <a:off x="3845875" y="3418465"/>
            <a:ext cx="1016798" cy="4977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218371" y="4201367"/>
            <a:ext cx="160972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 smtClean="0"/>
              <a:t>研究生</a:t>
            </a:r>
            <a:endParaRPr lang="en-US" altLang="zh-TW" sz="2800" dirty="0" smtClean="0"/>
          </a:p>
          <a:p>
            <a:pPr algn="ctr"/>
            <a:r>
              <a:rPr lang="zh-TW" altLang="en-US" sz="2800" dirty="0" smtClean="0"/>
              <a:t>生存守則</a:t>
            </a:r>
            <a:endParaRPr lang="zh-TW" altLang="en-US" sz="2800" dirty="0"/>
          </a:p>
        </p:txBody>
      </p:sp>
      <p:sp>
        <p:nvSpPr>
          <p:cNvPr id="9" name="文字方塊 8"/>
          <p:cNvSpPr txBox="1"/>
          <p:nvPr/>
        </p:nvSpPr>
        <p:spPr>
          <a:xfrm>
            <a:off x="5001168" y="4042509"/>
            <a:ext cx="12112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 smtClean="0"/>
              <a:t>責編</a:t>
            </a:r>
            <a:endParaRPr lang="zh-TW" altLang="en-US" sz="2400" dirty="0"/>
          </a:p>
        </p:txBody>
      </p:sp>
      <p:sp>
        <p:nvSpPr>
          <p:cNvPr id="10" name="文字方塊 9"/>
          <p:cNvSpPr txBox="1"/>
          <p:nvPr/>
        </p:nvSpPr>
        <p:spPr>
          <a:xfrm>
            <a:off x="5000467" y="3402062"/>
            <a:ext cx="14763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 smtClean="0"/>
              <a:t>漫畫家</a:t>
            </a:r>
            <a:endParaRPr lang="zh-TW" altLang="en-US" sz="2400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5012177" y="5494990"/>
            <a:ext cx="15847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 smtClean="0"/>
              <a:t>投稿 </a:t>
            </a:r>
            <a:r>
              <a:rPr lang="en-US" altLang="zh-TW" sz="2400" dirty="0" smtClean="0"/>
              <a:t>jump</a:t>
            </a:r>
            <a:endParaRPr lang="zh-TW" altLang="en-US" sz="2400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5000467" y="4797787"/>
            <a:ext cx="12112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 smtClean="0"/>
              <a:t>畫分鏡</a:t>
            </a:r>
            <a:endParaRPr lang="zh-TW" altLang="en-US" sz="2400" dirty="0"/>
          </a:p>
        </p:txBody>
      </p:sp>
      <p:sp>
        <p:nvSpPr>
          <p:cNvPr id="13" name="向右箭號 12"/>
          <p:cNvSpPr/>
          <p:nvPr/>
        </p:nvSpPr>
        <p:spPr>
          <a:xfrm flipH="1">
            <a:off x="3854274" y="4094415"/>
            <a:ext cx="1016798" cy="4977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向右箭號 14"/>
          <p:cNvSpPr/>
          <p:nvPr/>
        </p:nvSpPr>
        <p:spPr>
          <a:xfrm flipH="1">
            <a:off x="3853573" y="5525692"/>
            <a:ext cx="1016798" cy="4977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向右箭號 15"/>
          <p:cNvSpPr/>
          <p:nvPr/>
        </p:nvSpPr>
        <p:spPr>
          <a:xfrm flipH="1">
            <a:off x="3856433" y="4801537"/>
            <a:ext cx="1016798" cy="4977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文字方塊 16"/>
          <p:cNvSpPr txBox="1"/>
          <p:nvPr/>
        </p:nvSpPr>
        <p:spPr>
          <a:xfrm>
            <a:off x="2232856" y="4111747"/>
            <a:ext cx="14763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 smtClean="0"/>
              <a:t>指導教授</a:t>
            </a:r>
            <a:endParaRPr lang="zh-TW" altLang="en-US" sz="2400" dirty="0"/>
          </a:p>
        </p:txBody>
      </p:sp>
      <p:sp>
        <p:nvSpPr>
          <p:cNvPr id="18" name="文字方塊 17"/>
          <p:cNvSpPr txBox="1"/>
          <p:nvPr/>
        </p:nvSpPr>
        <p:spPr>
          <a:xfrm>
            <a:off x="2232155" y="3435241"/>
            <a:ext cx="14763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 smtClean="0"/>
              <a:t>研究生</a:t>
            </a:r>
            <a:endParaRPr lang="zh-TW" altLang="en-US" sz="2400" dirty="0"/>
          </a:p>
        </p:txBody>
      </p:sp>
      <p:sp>
        <p:nvSpPr>
          <p:cNvPr id="19" name="文字方塊 18"/>
          <p:cNvSpPr txBox="1"/>
          <p:nvPr/>
        </p:nvSpPr>
        <p:spPr>
          <a:xfrm>
            <a:off x="2232155" y="5509958"/>
            <a:ext cx="14763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 smtClean="0"/>
              <a:t>投稿期刊</a:t>
            </a:r>
            <a:endParaRPr lang="zh-TW" altLang="en-US" sz="2400" dirty="0"/>
          </a:p>
        </p:txBody>
      </p:sp>
      <p:sp>
        <p:nvSpPr>
          <p:cNvPr id="20" name="文字方塊 19"/>
          <p:cNvSpPr txBox="1"/>
          <p:nvPr/>
        </p:nvSpPr>
        <p:spPr>
          <a:xfrm>
            <a:off x="2232155" y="4808013"/>
            <a:ext cx="12112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 smtClean="0"/>
              <a:t>跑實驗</a:t>
            </a:r>
            <a:endParaRPr lang="zh-TW" altLang="en-US" sz="2400" dirty="0"/>
          </a:p>
        </p:txBody>
      </p:sp>
      <p:sp>
        <p:nvSpPr>
          <p:cNvPr id="21" name="右大括弧 20"/>
          <p:cNvSpPr/>
          <p:nvPr/>
        </p:nvSpPr>
        <p:spPr>
          <a:xfrm flipH="1">
            <a:off x="1855406" y="3301366"/>
            <a:ext cx="593327" cy="2686869"/>
          </a:xfrm>
          <a:prstGeom prst="righ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文字方塊 21"/>
          <p:cNvSpPr txBox="1"/>
          <p:nvPr/>
        </p:nvSpPr>
        <p:spPr>
          <a:xfrm>
            <a:off x="5387815" y="2488132"/>
            <a:ext cx="25961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i="1" u="sng" dirty="0" smtClean="0"/>
              <a:t>漫畫</a:t>
            </a:r>
            <a:r>
              <a:rPr lang="zh-TW" altLang="en-US" sz="2800" b="1" i="1" u="sng" dirty="0"/>
              <a:t>家</a:t>
            </a:r>
            <a:r>
              <a:rPr lang="zh-TW" altLang="en-US" sz="2800" b="1" i="1" u="sng" dirty="0" smtClean="0"/>
              <a:t> </a:t>
            </a:r>
            <a:r>
              <a:rPr lang="en-US" altLang="zh-TW" sz="2800" b="1" i="1" u="sng" dirty="0" smtClean="0"/>
              <a:t>on-line</a:t>
            </a:r>
            <a:endParaRPr lang="zh-TW" altLang="en-US" sz="2800" b="1" i="1" u="sng" dirty="0"/>
          </a:p>
        </p:txBody>
      </p:sp>
      <p:sp>
        <p:nvSpPr>
          <p:cNvPr id="23" name="文字方塊 22"/>
          <p:cNvSpPr txBox="1"/>
          <p:nvPr/>
        </p:nvSpPr>
        <p:spPr>
          <a:xfrm>
            <a:off x="1079759" y="2517811"/>
            <a:ext cx="2958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b="1" i="1" u="sng" dirty="0" smtClean="0"/>
              <a:t>研究</a:t>
            </a:r>
            <a:r>
              <a:rPr lang="zh-TW" altLang="en-US" sz="2800" b="1" i="1" u="sng" dirty="0"/>
              <a:t>生</a:t>
            </a:r>
            <a:r>
              <a:rPr lang="zh-TW" altLang="en-US" sz="2800" b="1" i="1" u="sng" dirty="0" smtClean="0"/>
              <a:t> </a:t>
            </a:r>
            <a:r>
              <a:rPr lang="en-US" altLang="zh-TW" sz="2800" b="1" i="1" u="sng" dirty="0" smtClean="0"/>
              <a:t>online</a:t>
            </a:r>
            <a:endParaRPr lang="zh-TW" altLang="en-US" sz="2800" b="1" i="1" u="sng" dirty="0"/>
          </a:p>
        </p:txBody>
      </p:sp>
    </p:spTree>
    <p:extLst>
      <p:ext uri="{BB962C8B-B14F-4D97-AF65-F5344CB8AC3E}">
        <p14:creationId xmlns:p14="http://schemas.microsoft.com/office/powerpoint/2010/main" val="2254832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7" grpId="0"/>
      <p:bldP spid="9" grpId="0"/>
      <p:bldP spid="10" grpId="0"/>
      <p:bldP spid="11" grpId="0"/>
      <p:bldP spid="12" grpId="0"/>
      <p:bldP spid="13" grpId="0" animBg="1"/>
      <p:bldP spid="15" grpId="0" animBg="1"/>
      <p:bldP spid="16" grpId="0" animBg="1"/>
      <p:bldP spid="17" grpId="0"/>
      <p:bldP spid="18" grpId="0"/>
      <p:bldP spid="19" grpId="0"/>
      <p:bldP spid="20" grpId="0"/>
      <p:bldP spid="21" grpId="0" animBg="1"/>
      <p:bldP spid="22" grpId="0"/>
      <p:bldP spid="23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1"/>
          <p:cNvSpPr txBox="1"/>
          <p:nvPr/>
        </p:nvSpPr>
        <p:spPr>
          <a:xfrm>
            <a:off x="3054241" y="3513840"/>
            <a:ext cx="3467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retrieved using 256 </a:t>
            </a:r>
            <a:r>
              <a:rPr lang="en-US" sz="2400" dirty="0" smtClean="0"/>
              <a:t>codes</a:t>
            </a:r>
            <a:endParaRPr lang="en-US" sz="2400" dirty="0"/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4876" y="3975505"/>
            <a:ext cx="5807914" cy="1320563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5686" y="5426677"/>
            <a:ext cx="5774036" cy="1262159"/>
          </a:xfrm>
          <a:prstGeom prst="rect">
            <a:avLst/>
          </a:prstGeom>
        </p:spPr>
      </p:pic>
      <p:sp>
        <p:nvSpPr>
          <p:cNvPr id="16" name="TextBox 8"/>
          <p:cNvSpPr txBox="1"/>
          <p:nvPr/>
        </p:nvSpPr>
        <p:spPr>
          <a:xfrm>
            <a:off x="894466" y="117988"/>
            <a:ext cx="74653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R</a:t>
            </a:r>
            <a:r>
              <a:rPr lang="en-US" sz="2400" dirty="0" smtClean="0"/>
              <a:t>etrieved </a:t>
            </a:r>
            <a:r>
              <a:rPr lang="en-US" sz="2400" dirty="0"/>
              <a:t>using Euclidean distance in pixel intensity space</a:t>
            </a:r>
          </a:p>
        </p:txBody>
      </p:sp>
      <p:pic>
        <p:nvPicPr>
          <p:cNvPr id="17" name="圖片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7375" y="2077194"/>
            <a:ext cx="5738469" cy="1327179"/>
          </a:xfrm>
          <a:prstGeom prst="rect">
            <a:avLst/>
          </a:prstGeom>
        </p:spPr>
      </p:pic>
      <p:pic>
        <p:nvPicPr>
          <p:cNvPr id="18" name="圖片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34876" y="605814"/>
            <a:ext cx="5694846" cy="1335517"/>
          </a:xfrm>
          <a:prstGeom prst="rect">
            <a:avLst/>
          </a:prstGeom>
        </p:spPr>
      </p:pic>
      <p:sp>
        <p:nvSpPr>
          <p:cNvPr id="19" name="Rectangle 6"/>
          <p:cNvSpPr/>
          <p:nvPr/>
        </p:nvSpPr>
        <p:spPr>
          <a:xfrm>
            <a:off x="1674628" y="605813"/>
            <a:ext cx="1342196" cy="133551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"/>
          <p:cNvSpPr/>
          <p:nvPr/>
        </p:nvSpPr>
        <p:spPr>
          <a:xfrm>
            <a:off x="1672939" y="3963634"/>
            <a:ext cx="1361138" cy="133243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矩形 11"/>
          <p:cNvSpPr/>
          <p:nvPr/>
        </p:nvSpPr>
        <p:spPr>
          <a:xfrm>
            <a:off x="3092636" y="3955296"/>
            <a:ext cx="4702628" cy="14713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/>
          <p:cNvSpPr/>
          <p:nvPr/>
        </p:nvSpPr>
        <p:spPr>
          <a:xfrm>
            <a:off x="1672939" y="5403333"/>
            <a:ext cx="5978278" cy="14713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27338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2" grpId="0" animBg="1"/>
      <p:bldP spid="12" grpId="0" animBg="1"/>
      <p:bldP spid="13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Auto-encoder – </a:t>
            </a:r>
            <a:r>
              <a:rPr lang="en-US" altLang="zh-TW" dirty="0" smtClean="0"/>
              <a:t>Pre-training DNN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Greedy </a:t>
            </a:r>
            <a:r>
              <a:rPr lang="en-US" altLang="zh-TW" dirty="0"/>
              <a:t>Layer-wise </a:t>
            </a:r>
            <a:r>
              <a:rPr lang="en-US" altLang="zh-TW" dirty="0" smtClean="0"/>
              <a:t>Pre-training </a:t>
            </a:r>
            <a:r>
              <a:rPr lang="en-US" altLang="zh-TW" i="1" dirty="0" smtClean="0"/>
              <a:t>again</a:t>
            </a:r>
            <a:endParaRPr lang="zh-TW" altLang="en-US" i="1" dirty="0"/>
          </a:p>
        </p:txBody>
      </p:sp>
      <p:sp>
        <p:nvSpPr>
          <p:cNvPr id="4" name="文字方塊 3"/>
          <p:cNvSpPr txBox="1"/>
          <p:nvPr/>
        </p:nvSpPr>
        <p:spPr>
          <a:xfrm rot="16200000">
            <a:off x="392640" y="4302659"/>
            <a:ext cx="12869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i="1" u="sng" dirty="0" smtClean="0"/>
              <a:t>Target</a:t>
            </a:r>
            <a:endParaRPr lang="zh-TW" altLang="en-US" sz="2400" b="1" i="1" u="sng" dirty="0"/>
          </a:p>
        </p:txBody>
      </p:sp>
      <p:sp>
        <p:nvSpPr>
          <p:cNvPr id="5" name="矩形 4"/>
          <p:cNvSpPr/>
          <p:nvPr/>
        </p:nvSpPr>
        <p:spPr>
          <a:xfrm>
            <a:off x="2121956" y="6317776"/>
            <a:ext cx="1653117" cy="2700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/>
              <a:t>784</a:t>
            </a:r>
            <a:endParaRPr lang="zh-TW" altLang="en-US" sz="2400" dirty="0"/>
          </a:p>
        </p:txBody>
      </p:sp>
      <p:sp>
        <p:nvSpPr>
          <p:cNvPr id="6" name="矩形 5"/>
          <p:cNvSpPr/>
          <p:nvPr/>
        </p:nvSpPr>
        <p:spPr>
          <a:xfrm>
            <a:off x="1856314" y="5398215"/>
            <a:ext cx="2150534" cy="270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/>
              <a:t>1000</a:t>
            </a:r>
            <a:endParaRPr lang="zh-TW" altLang="en-US" sz="2400" dirty="0"/>
          </a:p>
        </p:txBody>
      </p:sp>
      <p:sp>
        <p:nvSpPr>
          <p:cNvPr id="7" name="矩形 6"/>
          <p:cNvSpPr/>
          <p:nvPr/>
        </p:nvSpPr>
        <p:spPr>
          <a:xfrm>
            <a:off x="1856314" y="4467633"/>
            <a:ext cx="2150534" cy="270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/>
              <a:t>1000</a:t>
            </a:r>
            <a:endParaRPr lang="zh-TW" altLang="en-US" sz="2400" dirty="0"/>
          </a:p>
        </p:txBody>
      </p:sp>
      <p:sp>
        <p:nvSpPr>
          <p:cNvPr id="11" name="矩形 10"/>
          <p:cNvSpPr/>
          <p:nvPr/>
        </p:nvSpPr>
        <p:spPr>
          <a:xfrm>
            <a:off x="2388608" y="2694947"/>
            <a:ext cx="1075267" cy="2700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/>
              <a:t>10</a:t>
            </a:r>
            <a:endParaRPr lang="zh-TW" altLang="en-US" sz="2400" dirty="0"/>
          </a:p>
        </p:txBody>
      </p:sp>
      <p:sp>
        <p:nvSpPr>
          <p:cNvPr id="18" name="文字方塊 17"/>
          <p:cNvSpPr txBox="1"/>
          <p:nvPr/>
        </p:nvSpPr>
        <p:spPr>
          <a:xfrm>
            <a:off x="1019287" y="6200504"/>
            <a:ext cx="1099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smtClean="0"/>
              <a:t>Input</a:t>
            </a:r>
            <a:endParaRPr lang="zh-TW" altLang="en-US" sz="2400" dirty="0"/>
          </a:p>
        </p:txBody>
      </p:sp>
      <p:sp>
        <p:nvSpPr>
          <p:cNvPr id="19" name="文字方塊 18"/>
          <p:cNvSpPr txBox="1"/>
          <p:nvPr/>
        </p:nvSpPr>
        <p:spPr>
          <a:xfrm>
            <a:off x="1019287" y="2512826"/>
            <a:ext cx="1099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smtClean="0"/>
              <a:t>output</a:t>
            </a:r>
            <a:endParaRPr lang="zh-TW" altLang="en-US" sz="2400" dirty="0"/>
          </a:p>
        </p:txBody>
      </p:sp>
      <p:sp>
        <p:nvSpPr>
          <p:cNvPr id="20" name="向右箭號 19"/>
          <p:cNvSpPr/>
          <p:nvPr/>
        </p:nvSpPr>
        <p:spPr>
          <a:xfrm rot="16200000">
            <a:off x="2689178" y="5698025"/>
            <a:ext cx="452965" cy="60969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向右箭號 20"/>
          <p:cNvSpPr/>
          <p:nvPr/>
        </p:nvSpPr>
        <p:spPr>
          <a:xfrm rot="16200000">
            <a:off x="2689178" y="4801551"/>
            <a:ext cx="452965" cy="60969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向右箭號 21"/>
          <p:cNvSpPr/>
          <p:nvPr/>
        </p:nvSpPr>
        <p:spPr>
          <a:xfrm rot="16200000">
            <a:off x="2689178" y="3820934"/>
            <a:ext cx="452965" cy="60969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向右箭號 22"/>
          <p:cNvSpPr/>
          <p:nvPr/>
        </p:nvSpPr>
        <p:spPr>
          <a:xfrm rot="16200000">
            <a:off x="2689177" y="2941251"/>
            <a:ext cx="452965" cy="60969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文字方塊 28"/>
          <p:cNvSpPr txBox="1"/>
          <p:nvPr/>
        </p:nvSpPr>
        <p:spPr>
          <a:xfrm>
            <a:off x="4846225" y="6222476"/>
            <a:ext cx="1099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smtClean="0"/>
              <a:t>Input</a:t>
            </a:r>
            <a:endParaRPr lang="zh-TW" altLang="en-US" sz="2400" dirty="0"/>
          </a:p>
        </p:txBody>
      </p:sp>
      <p:sp>
        <p:nvSpPr>
          <p:cNvPr id="32" name="矩形 31"/>
          <p:cNvSpPr/>
          <p:nvPr/>
        </p:nvSpPr>
        <p:spPr>
          <a:xfrm>
            <a:off x="5906853" y="6314662"/>
            <a:ext cx="1653117" cy="2700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/>
              <a:t>784</a:t>
            </a:r>
            <a:endParaRPr lang="zh-TW" altLang="en-US" sz="2400" dirty="0"/>
          </a:p>
        </p:txBody>
      </p:sp>
      <p:sp>
        <p:nvSpPr>
          <p:cNvPr id="33" name="矩形 32"/>
          <p:cNvSpPr/>
          <p:nvPr/>
        </p:nvSpPr>
        <p:spPr>
          <a:xfrm>
            <a:off x="5641210" y="5441659"/>
            <a:ext cx="2150534" cy="270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/>
              <a:t>1000</a:t>
            </a:r>
            <a:endParaRPr lang="zh-TW" altLang="en-US" sz="2400" dirty="0"/>
          </a:p>
        </p:txBody>
      </p:sp>
      <p:sp>
        <p:nvSpPr>
          <p:cNvPr id="34" name="矩形 33"/>
          <p:cNvSpPr/>
          <p:nvPr/>
        </p:nvSpPr>
        <p:spPr>
          <a:xfrm>
            <a:off x="5889919" y="4508681"/>
            <a:ext cx="1653117" cy="2700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/>
              <a:t>784</a:t>
            </a:r>
            <a:endParaRPr lang="zh-TW" altLang="en-US" sz="2400" dirty="0"/>
          </a:p>
        </p:txBody>
      </p:sp>
      <p:sp>
        <p:nvSpPr>
          <p:cNvPr id="35" name="向右箭號 34"/>
          <p:cNvSpPr/>
          <p:nvPr/>
        </p:nvSpPr>
        <p:spPr>
          <a:xfrm rot="16200000">
            <a:off x="6478602" y="5666554"/>
            <a:ext cx="452965" cy="60969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向右箭號 35"/>
          <p:cNvSpPr/>
          <p:nvPr/>
        </p:nvSpPr>
        <p:spPr>
          <a:xfrm rot="16200000">
            <a:off x="6478602" y="4770080"/>
            <a:ext cx="452965" cy="60969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文字方塊 37"/>
          <p:cNvSpPr txBox="1"/>
          <p:nvPr/>
        </p:nvSpPr>
        <p:spPr>
          <a:xfrm>
            <a:off x="6743360" y="5807079"/>
            <a:ext cx="1099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smtClean="0"/>
              <a:t>W</a:t>
            </a:r>
            <a:r>
              <a:rPr lang="en-US" altLang="zh-TW" sz="2400" baseline="30000" dirty="0" smtClean="0"/>
              <a:t>1</a:t>
            </a:r>
            <a:endParaRPr lang="zh-TW" altLang="en-US" sz="2400" baseline="30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字方塊 41"/>
              <p:cNvSpPr txBox="1"/>
              <p:nvPr/>
            </p:nvSpPr>
            <p:spPr>
              <a:xfrm>
                <a:off x="7641849" y="6256899"/>
                <a:ext cx="24173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2" name="文字方塊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1849" y="6256899"/>
                <a:ext cx="241733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17949" r="-1538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字方塊 42"/>
              <p:cNvSpPr txBox="1"/>
              <p:nvPr/>
            </p:nvSpPr>
            <p:spPr>
              <a:xfrm>
                <a:off x="7601237" y="4467633"/>
                <a:ext cx="24173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3" name="文字方塊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1237" y="4467633"/>
                <a:ext cx="241733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17500" t="-5000" r="-60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直線接點 43"/>
          <p:cNvCxnSpPr/>
          <p:nvPr/>
        </p:nvCxnSpPr>
        <p:spPr>
          <a:xfrm flipV="1">
            <a:off x="8410761" y="4643681"/>
            <a:ext cx="0" cy="183098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接點 44"/>
          <p:cNvCxnSpPr/>
          <p:nvPr/>
        </p:nvCxnSpPr>
        <p:spPr>
          <a:xfrm rot="10800000">
            <a:off x="7883582" y="4652299"/>
            <a:ext cx="509588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接點 45"/>
          <p:cNvCxnSpPr/>
          <p:nvPr/>
        </p:nvCxnSpPr>
        <p:spPr>
          <a:xfrm rot="10800000">
            <a:off x="7883582" y="6474665"/>
            <a:ext cx="509588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矩形 48"/>
          <p:cNvSpPr/>
          <p:nvPr/>
        </p:nvSpPr>
        <p:spPr>
          <a:xfrm>
            <a:off x="2195659" y="3531216"/>
            <a:ext cx="1440000" cy="270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/>
              <a:t>500</a:t>
            </a:r>
            <a:endParaRPr lang="zh-TW" altLang="en-US" sz="2400" dirty="0"/>
          </a:p>
        </p:txBody>
      </p:sp>
      <p:sp>
        <p:nvSpPr>
          <p:cNvPr id="50" name="文字方塊 49"/>
          <p:cNvSpPr txBox="1"/>
          <p:nvPr/>
        </p:nvSpPr>
        <p:spPr>
          <a:xfrm>
            <a:off x="6781545" y="4929151"/>
            <a:ext cx="1099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smtClean="0"/>
              <a:t>W</a:t>
            </a:r>
            <a:r>
              <a:rPr lang="en-US" altLang="zh-TW" sz="2400" baseline="30000" dirty="0" smtClean="0"/>
              <a:t>1</a:t>
            </a:r>
            <a:r>
              <a:rPr lang="en-US" altLang="zh-TW" sz="2400" dirty="0" smtClean="0"/>
              <a:t>’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068379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2" grpId="0" animBg="1"/>
      <p:bldP spid="33" grpId="0" animBg="1"/>
      <p:bldP spid="34" grpId="0" animBg="1"/>
      <p:bldP spid="34" grpId="1" animBg="1"/>
      <p:bldP spid="35" grpId="0" animBg="1"/>
      <p:bldP spid="36" grpId="0" animBg="1"/>
      <p:bldP spid="36" grpId="1" animBg="1"/>
      <p:bldP spid="38" grpId="0"/>
      <p:bldP spid="42" grpId="0"/>
      <p:bldP spid="43" grpId="0"/>
      <p:bldP spid="43" grpId="1"/>
      <p:bldP spid="50" grpId="0"/>
      <p:bldP spid="50" grpId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Auto-encoder – Pre-training DNN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Greedy Layer-wise Pre-training </a:t>
            </a:r>
            <a:r>
              <a:rPr lang="en-US" altLang="zh-TW" i="1" dirty="0"/>
              <a:t>again</a:t>
            </a:r>
            <a:endParaRPr lang="zh-TW" altLang="en-US" i="1" dirty="0"/>
          </a:p>
        </p:txBody>
      </p:sp>
      <p:sp>
        <p:nvSpPr>
          <p:cNvPr id="4" name="文字方塊 3"/>
          <p:cNvSpPr txBox="1"/>
          <p:nvPr/>
        </p:nvSpPr>
        <p:spPr>
          <a:xfrm rot="16200000">
            <a:off x="392640" y="4302659"/>
            <a:ext cx="12869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i="1" u="sng" dirty="0" smtClean="0"/>
              <a:t>Target</a:t>
            </a:r>
            <a:endParaRPr lang="zh-TW" altLang="en-US" sz="2400" b="1" i="1" u="sng" dirty="0"/>
          </a:p>
        </p:txBody>
      </p:sp>
      <p:sp>
        <p:nvSpPr>
          <p:cNvPr id="5" name="矩形 4"/>
          <p:cNvSpPr/>
          <p:nvPr/>
        </p:nvSpPr>
        <p:spPr>
          <a:xfrm>
            <a:off x="2121956" y="6317776"/>
            <a:ext cx="1653117" cy="2700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/>
              <a:t>784</a:t>
            </a:r>
            <a:endParaRPr lang="zh-TW" altLang="en-US" sz="2400" dirty="0"/>
          </a:p>
        </p:txBody>
      </p:sp>
      <p:sp>
        <p:nvSpPr>
          <p:cNvPr id="6" name="矩形 5"/>
          <p:cNvSpPr/>
          <p:nvPr/>
        </p:nvSpPr>
        <p:spPr>
          <a:xfrm>
            <a:off x="1856314" y="5398215"/>
            <a:ext cx="2150534" cy="270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/>
              <a:t>1000</a:t>
            </a:r>
            <a:endParaRPr lang="zh-TW" altLang="en-US" sz="2400" dirty="0"/>
          </a:p>
        </p:txBody>
      </p:sp>
      <p:sp>
        <p:nvSpPr>
          <p:cNvPr id="7" name="矩形 6"/>
          <p:cNvSpPr/>
          <p:nvPr/>
        </p:nvSpPr>
        <p:spPr>
          <a:xfrm>
            <a:off x="1856314" y="4467633"/>
            <a:ext cx="2150534" cy="270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/>
              <a:t>1000</a:t>
            </a:r>
            <a:endParaRPr lang="zh-TW" altLang="en-US" sz="2400" dirty="0"/>
          </a:p>
        </p:txBody>
      </p:sp>
      <p:sp>
        <p:nvSpPr>
          <p:cNvPr id="10" name="矩形 9"/>
          <p:cNvSpPr/>
          <p:nvPr/>
        </p:nvSpPr>
        <p:spPr>
          <a:xfrm>
            <a:off x="2195659" y="3531216"/>
            <a:ext cx="1440000" cy="270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/>
              <a:t>500</a:t>
            </a:r>
            <a:endParaRPr lang="zh-TW" altLang="en-US" sz="2400" dirty="0"/>
          </a:p>
        </p:txBody>
      </p:sp>
      <p:sp>
        <p:nvSpPr>
          <p:cNvPr id="11" name="矩形 10"/>
          <p:cNvSpPr/>
          <p:nvPr/>
        </p:nvSpPr>
        <p:spPr>
          <a:xfrm>
            <a:off x="2388608" y="2694947"/>
            <a:ext cx="1075267" cy="2700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/>
              <a:t>10</a:t>
            </a:r>
            <a:endParaRPr lang="zh-TW" altLang="en-US" sz="2400" dirty="0"/>
          </a:p>
        </p:txBody>
      </p:sp>
      <p:sp>
        <p:nvSpPr>
          <p:cNvPr id="18" name="文字方塊 17"/>
          <p:cNvSpPr txBox="1"/>
          <p:nvPr/>
        </p:nvSpPr>
        <p:spPr>
          <a:xfrm>
            <a:off x="1019287" y="6200504"/>
            <a:ext cx="1099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smtClean="0"/>
              <a:t>Input</a:t>
            </a:r>
            <a:endParaRPr lang="zh-TW" altLang="en-US" sz="2400" dirty="0"/>
          </a:p>
        </p:txBody>
      </p:sp>
      <p:sp>
        <p:nvSpPr>
          <p:cNvPr id="19" name="文字方塊 18"/>
          <p:cNvSpPr txBox="1"/>
          <p:nvPr/>
        </p:nvSpPr>
        <p:spPr>
          <a:xfrm>
            <a:off x="1019287" y="2512826"/>
            <a:ext cx="1099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smtClean="0"/>
              <a:t>output</a:t>
            </a:r>
            <a:endParaRPr lang="zh-TW" altLang="en-US" sz="2400" dirty="0"/>
          </a:p>
        </p:txBody>
      </p:sp>
      <p:sp>
        <p:nvSpPr>
          <p:cNvPr id="20" name="向右箭號 19"/>
          <p:cNvSpPr/>
          <p:nvPr/>
        </p:nvSpPr>
        <p:spPr>
          <a:xfrm rot="16200000">
            <a:off x="2689178" y="5698025"/>
            <a:ext cx="452965" cy="60969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向右箭號 20"/>
          <p:cNvSpPr/>
          <p:nvPr/>
        </p:nvSpPr>
        <p:spPr>
          <a:xfrm rot="16200000">
            <a:off x="2689178" y="4801551"/>
            <a:ext cx="452965" cy="60969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向右箭號 21"/>
          <p:cNvSpPr/>
          <p:nvPr/>
        </p:nvSpPr>
        <p:spPr>
          <a:xfrm rot="16200000">
            <a:off x="2689178" y="3820934"/>
            <a:ext cx="452965" cy="60969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向右箭號 22"/>
          <p:cNvSpPr/>
          <p:nvPr/>
        </p:nvSpPr>
        <p:spPr>
          <a:xfrm rot="16200000">
            <a:off x="2689177" y="2941251"/>
            <a:ext cx="452965" cy="60969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文字方塊 28"/>
          <p:cNvSpPr txBox="1"/>
          <p:nvPr/>
        </p:nvSpPr>
        <p:spPr>
          <a:xfrm>
            <a:off x="4846225" y="6222476"/>
            <a:ext cx="1099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smtClean="0"/>
              <a:t>Input</a:t>
            </a:r>
            <a:endParaRPr lang="zh-TW" altLang="en-US" sz="2400" dirty="0"/>
          </a:p>
        </p:txBody>
      </p:sp>
      <p:sp>
        <p:nvSpPr>
          <p:cNvPr id="32" name="矩形 31"/>
          <p:cNvSpPr/>
          <p:nvPr/>
        </p:nvSpPr>
        <p:spPr>
          <a:xfrm>
            <a:off x="5906853" y="6314662"/>
            <a:ext cx="1653117" cy="2700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/>
              <a:t>784</a:t>
            </a:r>
            <a:endParaRPr lang="zh-TW" altLang="en-US" sz="2400" dirty="0"/>
          </a:p>
        </p:txBody>
      </p:sp>
      <p:sp>
        <p:nvSpPr>
          <p:cNvPr id="33" name="矩形 32"/>
          <p:cNvSpPr/>
          <p:nvPr/>
        </p:nvSpPr>
        <p:spPr>
          <a:xfrm>
            <a:off x="5641210" y="5441659"/>
            <a:ext cx="2150534" cy="270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/>
              <a:t>1000</a:t>
            </a:r>
            <a:endParaRPr lang="zh-TW" altLang="en-US" sz="2400" dirty="0"/>
          </a:p>
        </p:txBody>
      </p:sp>
      <p:sp>
        <p:nvSpPr>
          <p:cNvPr id="35" name="向右箭號 34"/>
          <p:cNvSpPr/>
          <p:nvPr/>
        </p:nvSpPr>
        <p:spPr>
          <a:xfrm rot="16200000">
            <a:off x="6478602" y="5666554"/>
            <a:ext cx="452965" cy="60969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文字方塊 37"/>
          <p:cNvSpPr txBox="1"/>
          <p:nvPr/>
        </p:nvSpPr>
        <p:spPr>
          <a:xfrm>
            <a:off x="6743360" y="5807079"/>
            <a:ext cx="1099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smtClean="0"/>
              <a:t>W</a:t>
            </a:r>
            <a:r>
              <a:rPr lang="en-US" altLang="zh-TW" sz="2400" baseline="30000" dirty="0" smtClean="0"/>
              <a:t>1</a:t>
            </a:r>
            <a:endParaRPr lang="zh-TW" altLang="en-US" sz="2400" baseline="30000" dirty="0"/>
          </a:p>
        </p:txBody>
      </p:sp>
      <p:sp>
        <p:nvSpPr>
          <p:cNvPr id="41" name="矩形 40"/>
          <p:cNvSpPr/>
          <p:nvPr/>
        </p:nvSpPr>
        <p:spPr>
          <a:xfrm>
            <a:off x="5614044" y="4467633"/>
            <a:ext cx="2150534" cy="270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/>
              <a:t>1000</a:t>
            </a:r>
            <a:endParaRPr lang="zh-TW" altLang="en-US" sz="2400" dirty="0"/>
          </a:p>
        </p:txBody>
      </p:sp>
      <p:sp>
        <p:nvSpPr>
          <p:cNvPr id="42" name="矩形 41"/>
          <p:cNvSpPr/>
          <p:nvPr/>
        </p:nvSpPr>
        <p:spPr>
          <a:xfrm>
            <a:off x="5614044" y="3531216"/>
            <a:ext cx="2150534" cy="270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/>
              <a:t>1000</a:t>
            </a:r>
            <a:endParaRPr lang="zh-TW" altLang="en-US" sz="2400" dirty="0"/>
          </a:p>
        </p:txBody>
      </p:sp>
      <p:sp>
        <p:nvSpPr>
          <p:cNvPr id="43" name="向右箭號 42"/>
          <p:cNvSpPr/>
          <p:nvPr/>
        </p:nvSpPr>
        <p:spPr>
          <a:xfrm rot="16200000">
            <a:off x="6462001" y="4769517"/>
            <a:ext cx="452965" cy="60969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4" name="向右箭號 43"/>
          <p:cNvSpPr/>
          <p:nvPr/>
        </p:nvSpPr>
        <p:spPr>
          <a:xfrm rot="16200000">
            <a:off x="6462001" y="3788900"/>
            <a:ext cx="452965" cy="60969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6" name="文字方塊 45"/>
          <p:cNvSpPr txBox="1"/>
          <p:nvPr/>
        </p:nvSpPr>
        <p:spPr>
          <a:xfrm>
            <a:off x="5521175" y="5794607"/>
            <a:ext cx="1099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 smtClean="0"/>
              <a:t>fix</a:t>
            </a:r>
            <a:endParaRPr lang="zh-TW" altLang="en-US" sz="2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字方塊 46"/>
              <p:cNvSpPr txBox="1"/>
              <p:nvPr/>
            </p:nvSpPr>
            <p:spPr>
              <a:xfrm>
                <a:off x="7647447" y="6264996"/>
                <a:ext cx="24173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7" name="文字方塊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7447" y="6264996"/>
                <a:ext cx="241733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17949" r="-1538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字方塊 48"/>
              <p:cNvSpPr txBox="1"/>
              <p:nvPr/>
            </p:nvSpPr>
            <p:spPr>
              <a:xfrm>
                <a:off x="7878763" y="5378992"/>
                <a:ext cx="38395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9" name="文字方塊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8763" y="5378992"/>
                <a:ext cx="383951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9524" r="-634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文字方塊 49"/>
              <p:cNvSpPr txBox="1"/>
              <p:nvPr/>
            </p:nvSpPr>
            <p:spPr>
              <a:xfrm>
                <a:off x="7876327" y="3472580"/>
                <a:ext cx="38395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̃"/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acc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0" name="文字方塊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6327" y="3472580"/>
                <a:ext cx="383951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9524" t="-5000" r="-3968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直線接點 50"/>
          <p:cNvCxnSpPr/>
          <p:nvPr/>
        </p:nvCxnSpPr>
        <p:spPr>
          <a:xfrm flipV="1">
            <a:off x="8759104" y="3657246"/>
            <a:ext cx="0" cy="197219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接點 51"/>
          <p:cNvCxnSpPr/>
          <p:nvPr/>
        </p:nvCxnSpPr>
        <p:spPr>
          <a:xfrm rot="10800000">
            <a:off x="8231925" y="3648419"/>
            <a:ext cx="509588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接點 52"/>
          <p:cNvCxnSpPr/>
          <p:nvPr/>
        </p:nvCxnSpPr>
        <p:spPr>
          <a:xfrm rot="10800000">
            <a:off x="8246042" y="5614926"/>
            <a:ext cx="509588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文字方塊 53"/>
          <p:cNvSpPr txBox="1"/>
          <p:nvPr/>
        </p:nvSpPr>
        <p:spPr>
          <a:xfrm>
            <a:off x="6735644" y="4897570"/>
            <a:ext cx="1099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smtClean="0"/>
              <a:t>W</a:t>
            </a:r>
            <a:r>
              <a:rPr lang="en-US" altLang="zh-TW" sz="2400" baseline="30000" dirty="0"/>
              <a:t>2</a:t>
            </a:r>
            <a:endParaRPr lang="zh-TW" altLang="en-US" sz="2400" baseline="30000" dirty="0"/>
          </a:p>
        </p:txBody>
      </p:sp>
      <p:sp>
        <p:nvSpPr>
          <p:cNvPr id="55" name="文字方塊 54"/>
          <p:cNvSpPr txBox="1"/>
          <p:nvPr/>
        </p:nvSpPr>
        <p:spPr>
          <a:xfrm>
            <a:off x="6766064" y="3952296"/>
            <a:ext cx="1099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smtClean="0"/>
              <a:t>W</a:t>
            </a:r>
            <a:r>
              <a:rPr lang="en-US" altLang="zh-TW" sz="2400" baseline="30000" dirty="0"/>
              <a:t>2</a:t>
            </a:r>
            <a:r>
              <a:rPr lang="en-US" altLang="zh-TW" sz="2400" dirty="0" smtClean="0"/>
              <a:t>’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72850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2" grpId="0" animBg="1"/>
      <p:bldP spid="42" grpId="1" animBg="1"/>
      <p:bldP spid="43" grpId="0" animBg="1"/>
      <p:bldP spid="44" grpId="0" animBg="1"/>
      <p:bldP spid="44" grpId="1" animBg="1"/>
      <p:bldP spid="49" grpId="0"/>
      <p:bldP spid="50" grpId="0"/>
      <p:bldP spid="50" grpId="1"/>
      <p:bldP spid="54" grpId="0"/>
      <p:bldP spid="55" grpId="0"/>
      <p:bldP spid="55" grpId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Auto-encoder – Pre-training DNN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Greedy Layer-wise Pre-training </a:t>
            </a:r>
            <a:r>
              <a:rPr lang="en-US" altLang="zh-TW" i="1" dirty="0"/>
              <a:t>again</a:t>
            </a:r>
            <a:endParaRPr lang="zh-TW" altLang="en-US" i="1" dirty="0"/>
          </a:p>
        </p:txBody>
      </p:sp>
      <p:sp>
        <p:nvSpPr>
          <p:cNvPr id="4" name="文字方塊 3"/>
          <p:cNvSpPr txBox="1"/>
          <p:nvPr/>
        </p:nvSpPr>
        <p:spPr>
          <a:xfrm rot="16200000">
            <a:off x="392640" y="4302659"/>
            <a:ext cx="12869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i="1" u="sng" dirty="0" smtClean="0"/>
              <a:t>Target</a:t>
            </a:r>
            <a:endParaRPr lang="zh-TW" altLang="en-US" sz="2400" b="1" i="1" u="sng" dirty="0"/>
          </a:p>
        </p:txBody>
      </p:sp>
      <p:sp>
        <p:nvSpPr>
          <p:cNvPr id="5" name="矩形 4"/>
          <p:cNvSpPr/>
          <p:nvPr/>
        </p:nvSpPr>
        <p:spPr>
          <a:xfrm>
            <a:off x="2121956" y="6317776"/>
            <a:ext cx="1653117" cy="2700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/>
              <a:t>784</a:t>
            </a:r>
            <a:endParaRPr lang="zh-TW" altLang="en-US" sz="2400" dirty="0"/>
          </a:p>
        </p:txBody>
      </p:sp>
      <p:sp>
        <p:nvSpPr>
          <p:cNvPr id="6" name="矩形 5"/>
          <p:cNvSpPr/>
          <p:nvPr/>
        </p:nvSpPr>
        <p:spPr>
          <a:xfrm>
            <a:off x="1856314" y="5398215"/>
            <a:ext cx="2150534" cy="270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/>
              <a:t>1000</a:t>
            </a:r>
            <a:endParaRPr lang="zh-TW" altLang="en-US" sz="2400" dirty="0"/>
          </a:p>
        </p:txBody>
      </p:sp>
      <p:sp>
        <p:nvSpPr>
          <p:cNvPr id="7" name="矩形 6"/>
          <p:cNvSpPr/>
          <p:nvPr/>
        </p:nvSpPr>
        <p:spPr>
          <a:xfrm>
            <a:off x="1856314" y="4467633"/>
            <a:ext cx="2150534" cy="270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/>
              <a:t>1000</a:t>
            </a:r>
            <a:endParaRPr lang="zh-TW" altLang="en-US" sz="2400" dirty="0"/>
          </a:p>
        </p:txBody>
      </p:sp>
      <p:sp>
        <p:nvSpPr>
          <p:cNvPr id="11" name="矩形 10"/>
          <p:cNvSpPr/>
          <p:nvPr/>
        </p:nvSpPr>
        <p:spPr>
          <a:xfrm>
            <a:off x="2388608" y="2694947"/>
            <a:ext cx="1075267" cy="2700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/>
              <a:t>10</a:t>
            </a:r>
            <a:endParaRPr lang="zh-TW" altLang="en-US" sz="2400" dirty="0"/>
          </a:p>
        </p:txBody>
      </p:sp>
      <p:sp>
        <p:nvSpPr>
          <p:cNvPr id="18" name="文字方塊 17"/>
          <p:cNvSpPr txBox="1"/>
          <p:nvPr/>
        </p:nvSpPr>
        <p:spPr>
          <a:xfrm>
            <a:off x="1019287" y="6200504"/>
            <a:ext cx="1099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smtClean="0"/>
              <a:t>Input</a:t>
            </a:r>
            <a:endParaRPr lang="zh-TW" altLang="en-US" sz="2400" dirty="0"/>
          </a:p>
        </p:txBody>
      </p:sp>
      <p:sp>
        <p:nvSpPr>
          <p:cNvPr id="19" name="文字方塊 18"/>
          <p:cNvSpPr txBox="1"/>
          <p:nvPr/>
        </p:nvSpPr>
        <p:spPr>
          <a:xfrm>
            <a:off x="1019287" y="2512826"/>
            <a:ext cx="1099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smtClean="0"/>
              <a:t>output</a:t>
            </a:r>
            <a:endParaRPr lang="zh-TW" altLang="en-US" sz="2400" dirty="0"/>
          </a:p>
        </p:txBody>
      </p:sp>
      <p:sp>
        <p:nvSpPr>
          <p:cNvPr id="20" name="向右箭號 19"/>
          <p:cNvSpPr/>
          <p:nvPr/>
        </p:nvSpPr>
        <p:spPr>
          <a:xfrm rot="16200000">
            <a:off x="2689178" y="5698025"/>
            <a:ext cx="452965" cy="60969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向右箭號 20"/>
          <p:cNvSpPr/>
          <p:nvPr/>
        </p:nvSpPr>
        <p:spPr>
          <a:xfrm rot="16200000">
            <a:off x="2689178" y="4801551"/>
            <a:ext cx="452965" cy="60969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向右箭號 21"/>
          <p:cNvSpPr/>
          <p:nvPr/>
        </p:nvSpPr>
        <p:spPr>
          <a:xfrm rot="16200000">
            <a:off x="2689178" y="3820934"/>
            <a:ext cx="452965" cy="60969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向右箭號 22"/>
          <p:cNvSpPr/>
          <p:nvPr/>
        </p:nvSpPr>
        <p:spPr>
          <a:xfrm rot="16200000">
            <a:off x="2689177" y="2941251"/>
            <a:ext cx="452965" cy="60969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文字方塊 28"/>
          <p:cNvSpPr txBox="1"/>
          <p:nvPr/>
        </p:nvSpPr>
        <p:spPr>
          <a:xfrm>
            <a:off x="4846225" y="6222476"/>
            <a:ext cx="1099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smtClean="0"/>
              <a:t>Input</a:t>
            </a:r>
            <a:endParaRPr lang="zh-TW" altLang="en-US" sz="2400" dirty="0"/>
          </a:p>
        </p:txBody>
      </p:sp>
      <p:sp>
        <p:nvSpPr>
          <p:cNvPr id="32" name="矩形 31"/>
          <p:cNvSpPr/>
          <p:nvPr/>
        </p:nvSpPr>
        <p:spPr>
          <a:xfrm>
            <a:off x="5906853" y="6314662"/>
            <a:ext cx="1653117" cy="2700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/>
              <a:t>784</a:t>
            </a:r>
            <a:endParaRPr lang="zh-TW" altLang="en-US" sz="2400" dirty="0"/>
          </a:p>
        </p:txBody>
      </p:sp>
      <p:sp>
        <p:nvSpPr>
          <p:cNvPr id="33" name="矩形 32"/>
          <p:cNvSpPr/>
          <p:nvPr/>
        </p:nvSpPr>
        <p:spPr>
          <a:xfrm>
            <a:off x="5641210" y="5441659"/>
            <a:ext cx="2150534" cy="270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/>
              <a:t>1000</a:t>
            </a:r>
            <a:endParaRPr lang="zh-TW" altLang="en-US" sz="2400" dirty="0"/>
          </a:p>
        </p:txBody>
      </p:sp>
      <p:sp>
        <p:nvSpPr>
          <p:cNvPr id="35" name="向右箭號 34"/>
          <p:cNvSpPr/>
          <p:nvPr/>
        </p:nvSpPr>
        <p:spPr>
          <a:xfrm rot="16200000">
            <a:off x="6478602" y="5666554"/>
            <a:ext cx="452965" cy="60969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文字方塊 37"/>
          <p:cNvSpPr txBox="1"/>
          <p:nvPr/>
        </p:nvSpPr>
        <p:spPr>
          <a:xfrm>
            <a:off x="6743360" y="5807079"/>
            <a:ext cx="1099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smtClean="0"/>
              <a:t>W</a:t>
            </a:r>
            <a:r>
              <a:rPr lang="en-US" altLang="zh-TW" sz="2400" baseline="30000" dirty="0" smtClean="0"/>
              <a:t>1</a:t>
            </a:r>
            <a:endParaRPr lang="zh-TW" altLang="en-US" sz="2400" baseline="30000" dirty="0"/>
          </a:p>
        </p:txBody>
      </p:sp>
      <p:sp>
        <p:nvSpPr>
          <p:cNvPr id="41" name="矩形 40"/>
          <p:cNvSpPr/>
          <p:nvPr/>
        </p:nvSpPr>
        <p:spPr>
          <a:xfrm>
            <a:off x="5614044" y="4467633"/>
            <a:ext cx="2150534" cy="270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/>
              <a:t>1000</a:t>
            </a:r>
            <a:endParaRPr lang="zh-TW" altLang="en-US" sz="2400" dirty="0"/>
          </a:p>
        </p:txBody>
      </p:sp>
      <p:sp>
        <p:nvSpPr>
          <p:cNvPr id="43" name="向右箭號 42"/>
          <p:cNvSpPr/>
          <p:nvPr/>
        </p:nvSpPr>
        <p:spPr>
          <a:xfrm rot="16200000">
            <a:off x="6462001" y="4769517"/>
            <a:ext cx="452965" cy="60969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6" name="文字方塊 45"/>
          <p:cNvSpPr txBox="1"/>
          <p:nvPr/>
        </p:nvSpPr>
        <p:spPr>
          <a:xfrm>
            <a:off x="5521175" y="5794607"/>
            <a:ext cx="1099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 smtClean="0"/>
              <a:t>fix</a:t>
            </a:r>
            <a:endParaRPr lang="zh-TW" altLang="en-US" sz="2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字方塊 46"/>
              <p:cNvSpPr txBox="1"/>
              <p:nvPr/>
            </p:nvSpPr>
            <p:spPr>
              <a:xfrm>
                <a:off x="7647447" y="6264996"/>
                <a:ext cx="24173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7" name="文字方塊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7447" y="6264996"/>
                <a:ext cx="241733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17949" r="-1538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字方塊 48"/>
              <p:cNvSpPr txBox="1"/>
              <p:nvPr/>
            </p:nvSpPr>
            <p:spPr>
              <a:xfrm>
                <a:off x="7878763" y="5378992"/>
                <a:ext cx="38395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9" name="文字方塊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8763" y="5378992"/>
                <a:ext cx="383951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9524" r="-634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文字方塊 49"/>
              <p:cNvSpPr txBox="1"/>
              <p:nvPr/>
            </p:nvSpPr>
            <p:spPr>
              <a:xfrm>
                <a:off x="7829825" y="2645281"/>
                <a:ext cx="3905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̃"/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acc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0" name="文字方塊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9825" y="2645281"/>
                <a:ext cx="390555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9375" t="-4918" r="-3906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直線接點 50"/>
          <p:cNvCxnSpPr/>
          <p:nvPr/>
        </p:nvCxnSpPr>
        <p:spPr>
          <a:xfrm flipV="1">
            <a:off x="8772592" y="2762937"/>
            <a:ext cx="0" cy="189962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接點 51"/>
          <p:cNvCxnSpPr/>
          <p:nvPr/>
        </p:nvCxnSpPr>
        <p:spPr>
          <a:xfrm rot="10800000">
            <a:off x="8245413" y="2754109"/>
            <a:ext cx="509588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接點 52"/>
          <p:cNvCxnSpPr/>
          <p:nvPr/>
        </p:nvCxnSpPr>
        <p:spPr>
          <a:xfrm rot="10800000">
            <a:off x="8259530" y="4662560"/>
            <a:ext cx="509588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字方塊 38"/>
          <p:cNvSpPr txBox="1"/>
          <p:nvPr/>
        </p:nvSpPr>
        <p:spPr>
          <a:xfrm>
            <a:off x="6735644" y="4897570"/>
            <a:ext cx="1099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smtClean="0"/>
              <a:t>W</a:t>
            </a:r>
            <a:r>
              <a:rPr lang="en-US" altLang="zh-TW" sz="2400" baseline="30000" dirty="0"/>
              <a:t>2</a:t>
            </a:r>
            <a:endParaRPr lang="zh-TW" altLang="en-US" sz="2400" baseline="30000" dirty="0"/>
          </a:p>
        </p:txBody>
      </p:sp>
      <p:sp>
        <p:nvSpPr>
          <p:cNvPr id="40" name="文字方塊 39"/>
          <p:cNvSpPr txBox="1"/>
          <p:nvPr/>
        </p:nvSpPr>
        <p:spPr>
          <a:xfrm>
            <a:off x="5514157" y="4888213"/>
            <a:ext cx="1099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 smtClean="0"/>
              <a:t>fix</a:t>
            </a:r>
            <a:endParaRPr lang="zh-TW" altLang="en-US" sz="2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文字方塊 44"/>
              <p:cNvSpPr txBox="1"/>
              <p:nvPr/>
            </p:nvSpPr>
            <p:spPr>
              <a:xfrm>
                <a:off x="7884754" y="4401732"/>
                <a:ext cx="3905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5" name="文字方塊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4754" y="4401732"/>
                <a:ext cx="390555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9375" r="-625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矩形 53"/>
          <p:cNvSpPr/>
          <p:nvPr/>
        </p:nvSpPr>
        <p:spPr>
          <a:xfrm>
            <a:off x="5614044" y="2704491"/>
            <a:ext cx="2150534" cy="270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/>
              <a:t>1000</a:t>
            </a:r>
            <a:endParaRPr lang="zh-TW" altLang="en-US" sz="2400" dirty="0"/>
          </a:p>
        </p:txBody>
      </p:sp>
      <p:sp>
        <p:nvSpPr>
          <p:cNvPr id="55" name="向右箭號 54"/>
          <p:cNvSpPr/>
          <p:nvPr/>
        </p:nvSpPr>
        <p:spPr>
          <a:xfrm rot="16200000">
            <a:off x="6486287" y="3833286"/>
            <a:ext cx="452965" cy="60969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6" name="向右箭號 55"/>
          <p:cNvSpPr/>
          <p:nvPr/>
        </p:nvSpPr>
        <p:spPr>
          <a:xfrm rot="16200000">
            <a:off x="6469686" y="2936249"/>
            <a:ext cx="452965" cy="60969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7" name="文字方塊 56"/>
          <p:cNvSpPr txBox="1"/>
          <p:nvPr/>
        </p:nvSpPr>
        <p:spPr>
          <a:xfrm>
            <a:off x="6756772" y="3961339"/>
            <a:ext cx="1099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smtClean="0"/>
              <a:t>W</a:t>
            </a:r>
            <a:r>
              <a:rPr lang="en-US" altLang="zh-TW" sz="2400" baseline="30000" dirty="0" smtClean="0"/>
              <a:t>3</a:t>
            </a:r>
            <a:endParaRPr lang="zh-TW" altLang="en-US" sz="2400" baseline="30000" dirty="0"/>
          </a:p>
        </p:txBody>
      </p:sp>
      <p:sp>
        <p:nvSpPr>
          <p:cNvPr id="58" name="矩形 57"/>
          <p:cNvSpPr/>
          <p:nvPr/>
        </p:nvSpPr>
        <p:spPr>
          <a:xfrm>
            <a:off x="2195659" y="3531216"/>
            <a:ext cx="1440000" cy="270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/>
              <a:t>500</a:t>
            </a:r>
            <a:endParaRPr lang="zh-TW" altLang="en-US" sz="2400" dirty="0"/>
          </a:p>
        </p:txBody>
      </p:sp>
      <p:sp>
        <p:nvSpPr>
          <p:cNvPr id="59" name="矩形 58"/>
          <p:cNvSpPr/>
          <p:nvPr/>
        </p:nvSpPr>
        <p:spPr>
          <a:xfrm>
            <a:off x="5945835" y="3546229"/>
            <a:ext cx="1440000" cy="270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/>
              <a:t>500</a:t>
            </a:r>
            <a:endParaRPr lang="zh-TW" altLang="en-US" sz="2400" dirty="0"/>
          </a:p>
        </p:txBody>
      </p:sp>
      <p:sp>
        <p:nvSpPr>
          <p:cNvPr id="60" name="文字方塊 59"/>
          <p:cNvSpPr txBox="1"/>
          <p:nvPr/>
        </p:nvSpPr>
        <p:spPr>
          <a:xfrm>
            <a:off x="6779153" y="3075637"/>
            <a:ext cx="1099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smtClean="0"/>
              <a:t>W</a:t>
            </a:r>
            <a:r>
              <a:rPr lang="en-US" altLang="zh-TW" sz="2400" baseline="30000" dirty="0" smtClean="0"/>
              <a:t>3</a:t>
            </a:r>
            <a:r>
              <a:rPr lang="en-US" altLang="zh-TW" sz="2400" dirty="0" smtClean="0"/>
              <a:t>’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567946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  <p:bldP spid="50" grpId="1"/>
      <p:bldP spid="45" grpId="0"/>
      <p:bldP spid="54" grpId="0" animBg="1"/>
      <p:bldP spid="54" grpId="1" animBg="1"/>
      <p:bldP spid="55" grpId="0" animBg="1"/>
      <p:bldP spid="56" grpId="0" animBg="1"/>
      <p:bldP spid="56" grpId="1" animBg="1"/>
      <p:bldP spid="57" grpId="0"/>
      <p:bldP spid="59" grpId="0" animBg="1"/>
      <p:bldP spid="60" grpId="0"/>
      <p:bldP spid="60" grpId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Auto-encoder – Pre-training DNN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Greedy Layer-wise Pre-training </a:t>
            </a:r>
            <a:r>
              <a:rPr lang="en-US" altLang="zh-TW" i="1" dirty="0"/>
              <a:t>again</a:t>
            </a:r>
            <a:endParaRPr lang="zh-TW" altLang="en-US" i="1" dirty="0"/>
          </a:p>
        </p:txBody>
      </p:sp>
      <p:sp>
        <p:nvSpPr>
          <p:cNvPr id="4" name="文字方塊 3"/>
          <p:cNvSpPr txBox="1"/>
          <p:nvPr/>
        </p:nvSpPr>
        <p:spPr>
          <a:xfrm rot="16200000">
            <a:off x="392640" y="4302659"/>
            <a:ext cx="12869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i="1" u="sng" dirty="0" smtClean="0"/>
              <a:t>Target</a:t>
            </a:r>
            <a:endParaRPr lang="zh-TW" altLang="en-US" sz="2400" b="1" i="1" u="sng" dirty="0"/>
          </a:p>
        </p:txBody>
      </p:sp>
      <p:sp>
        <p:nvSpPr>
          <p:cNvPr id="5" name="矩形 4"/>
          <p:cNvSpPr/>
          <p:nvPr/>
        </p:nvSpPr>
        <p:spPr>
          <a:xfrm>
            <a:off x="2121956" y="6317776"/>
            <a:ext cx="1653117" cy="2700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/>
              <a:t>784</a:t>
            </a:r>
            <a:endParaRPr lang="zh-TW" altLang="en-US" sz="2400" dirty="0"/>
          </a:p>
        </p:txBody>
      </p:sp>
      <p:sp>
        <p:nvSpPr>
          <p:cNvPr id="6" name="矩形 5"/>
          <p:cNvSpPr/>
          <p:nvPr/>
        </p:nvSpPr>
        <p:spPr>
          <a:xfrm>
            <a:off x="1856314" y="5398215"/>
            <a:ext cx="2150534" cy="270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/>
              <a:t>1000</a:t>
            </a:r>
            <a:endParaRPr lang="zh-TW" altLang="en-US" sz="2400" dirty="0"/>
          </a:p>
        </p:txBody>
      </p:sp>
      <p:sp>
        <p:nvSpPr>
          <p:cNvPr id="7" name="矩形 6"/>
          <p:cNvSpPr/>
          <p:nvPr/>
        </p:nvSpPr>
        <p:spPr>
          <a:xfrm>
            <a:off x="1856314" y="4467633"/>
            <a:ext cx="2150534" cy="270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/>
              <a:t>1000</a:t>
            </a:r>
            <a:endParaRPr lang="zh-TW" altLang="en-US" sz="2400" dirty="0"/>
          </a:p>
        </p:txBody>
      </p:sp>
      <p:sp>
        <p:nvSpPr>
          <p:cNvPr id="11" name="矩形 10"/>
          <p:cNvSpPr/>
          <p:nvPr/>
        </p:nvSpPr>
        <p:spPr>
          <a:xfrm>
            <a:off x="2388608" y="2694947"/>
            <a:ext cx="1075267" cy="2700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/>
              <a:t>10</a:t>
            </a:r>
            <a:endParaRPr lang="zh-TW" altLang="en-US" sz="2400" dirty="0"/>
          </a:p>
        </p:txBody>
      </p:sp>
      <p:sp>
        <p:nvSpPr>
          <p:cNvPr id="18" name="文字方塊 17"/>
          <p:cNvSpPr txBox="1"/>
          <p:nvPr/>
        </p:nvSpPr>
        <p:spPr>
          <a:xfrm>
            <a:off x="1019287" y="6200504"/>
            <a:ext cx="1099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smtClean="0"/>
              <a:t>Input</a:t>
            </a:r>
            <a:endParaRPr lang="zh-TW" altLang="en-US" sz="2400" dirty="0"/>
          </a:p>
        </p:txBody>
      </p:sp>
      <p:sp>
        <p:nvSpPr>
          <p:cNvPr id="19" name="文字方塊 18"/>
          <p:cNvSpPr txBox="1"/>
          <p:nvPr/>
        </p:nvSpPr>
        <p:spPr>
          <a:xfrm>
            <a:off x="1019287" y="2512826"/>
            <a:ext cx="1099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smtClean="0"/>
              <a:t>output</a:t>
            </a:r>
            <a:endParaRPr lang="zh-TW" altLang="en-US" sz="2400" dirty="0"/>
          </a:p>
        </p:txBody>
      </p:sp>
      <p:sp>
        <p:nvSpPr>
          <p:cNvPr id="20" name="向右箭號 19"/>
          <p:cNvSpPr/>
          <p:nvPr/>
        </p:nvSpPr>
        <p:spPr>
          <a:xfrm rot="16200000">
            <a:off x="2689178" y="5698025"/>
            <a:ext cx="452965" cy="60969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向右箭號 20"/>
          <p:cNvSpPr/>
          <p:nvPr/>
        </p:nvSpPr>
        <p:spPr>
          <a:xfrm rot="16200000">
            <a:off x="2689178" y="4801551"/>
            <a:ext cx="452965" cy="60969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向右箭號 21"/>
          <p:cNvSpPr/>
          <p:nvPr/>
        </p:nvSpPr>
        <p:spPr>
          <a:xfrm rot="16200000">
            <a:off x="2689178" y="3820934"/>
            <a:ext cx="452965" cy="60969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向右箭號 22"/>
          <p:cNvSpPr/>
          <p:nvPr/>
        </p:nvSpPr>
        <p:spPr>
          <a:xfrm rot="16200000">
            <a:off x="2689177" y="2941251"/>
            <a:ext cx="452965" cy="60969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文字方塊 28"/>
          <p:cNvSpPr txBox="1"/>
          <p:nvPr/>
        </p:nvSpPr>
        <p:spPr>
          <a:xfrm>
            <a:off x="4846225" y="6222476"/>
            <a:ext cx="1099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smtClean="0"/>
              <a:t>Input</a:t>
            </a:r>
            <a:endParaRPr lang="zh-TW" altLang="en-US" sz="2400" dirty="0"/>
          </a:p>
        </p:txBody>
      </p:sp>
      <p:sp>
        <p:nvSpPr>
          <p:cNvPr id="32" name="矩形 31"/>
          <p:cNvSpPr/>
          <p:nvPr/>
        </p:nvSpPr>
        <p:spPr>
          <a:xfrm>
            <a:off x="5906853" y="6314662"/>
            <a:ext cx="1653117" cy="2700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/>
              <a:t>784</a:t>
            </a:r>
            <a:endParaRPr lang="zh-TW" altLang="en-US" sz="2400" dirty="0"/>
          </a:p>
        </p:txBody>
      </p:sp>
      <p:sp>
        <p:nvSpPr>
          <p:cNvPr id="33" name="矩形 32"/>
          <p:cNvSpPr/>
          <p:nvPr/>
        </p:nvSpPr>
        <p:spPr>
          <a:xfrm>
            <a:off x="5641210" y="5441659"/>
            <a:ext cx="2150534" cy="270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/>
              <a:t>1000</a:t>
            </a:r>
            <a:endParaRPr lang="zh-TW" altLang="en-US" sz="2400" dirty="0"/>
          </a:p>
        </p:txBody>
      </p:sp>
      <p:sp>
        <p:nvSpPr>
          <p:cNvPr id="35" name="向右箭號 34"/>
          <p:cNvSpPr/>
          <p:nvPr/>
        </p:nvSpPr>
        <p:spPr>
          <a:xfrm rot="16200000">
            <a:off x="6478602" y="5666554"/>
            <a:ext cx="452965" cy="60969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文字方塊 37"/>
          <p:cNvSpPr txBox="1"/>
          <p:nvPr/>
        </p:nvSpPr>
        <p:spPr>
          <a:xfrm>
            <a:off x="6743360" y="5807079"/>
            <a:ext cx="1099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smtClean="0"/>
              <a:t>W</a:t>
            </a:r>
            <a:r>
              <a:rPr lang="en-US" altLang="zh-TW" sz="2400" baseline="30000" dirty="0" smtClean="0"/>
              <a:t>1</a:t>
            </a:r>
            <a:endParaRPr lang="zh-TW" altLang="en-US" sz="2400" baseline="30000" dirty="0"/>
          </a:p>
        </p:txBody>
      </p:sp>
      <p:sp>
        <p:nvSpPr>
          <p:cNvPr id="41" name="矩形 40"/>
          <p:cNvSpPr/>
          <p:nvPr/>
        </p:nvSpPr>
        <p:spPr>
          <a:xfrm>
            <a:off x="5614044" y="4467633"/>
            <a:ext cx="2150534" cy="270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/>
              <a:t>1000</a:t>
            </a:r>
            <a:endParaRPr lang="zh-TW" altLang="en-US" sz="2400" dirty="0"/>
          </a:p>
        </p:txBody>
      </p:sp>
      <p:sp>
        <p:nvSpPr>
          <p:cNvPr id="43" name="向右箭號 42"/>
          <p:cNvSpPr/>
          <p:nvPr/>
        </p:nvSpPr>
        <p:spPr>
          <a:xfrm rot="16200000">
            <a:off x="6462001" y="4769517"/>
            <a:ext cx="452965" cy="60969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字方塊 46"/>
              <p:cNvSpPr txBox="1"/>
              <p:nvPr/>
            </p:nvSpPr>
            <p:spPr>
              <a:xfrm>
                <a:off x="7647447" y="6264996"/>
                <a:ext cx="24173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7" name="文字方塊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7447" y="6264996"/>
                <a:ext cx="241733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17949" r="-1538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文字方塊 38"/>
          <p:cNvSpPr txBox="1"/>
          <p:nvPr/>
        </p:nvSpPr>
        <p:spPr>
          <a:xfrm>
            <a:off x="6735644" y="4897570"/>
            <a:ext cx="1099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smtClean="0"/>
              <a:t>W</a:t>
            </a:r>
            <a:r>
              <a:rPr lang="en-US" altLang="zh-TW" sz="2400" baseline="30000" dirty="0"/>
              <a:t>2</a:t>
            </a:r>
            <a:endParaRPr lang="zh-TW" altLang="en-US" sz="2400" baseline="30000" dirty="0"/>
          </a:p>
        </p:txBody>
      </p:sp>
      <p:sp>
        <p:nvSpPr>
          <p:cNvPr id="55" name="向右箭號 54"/>
          <p:cNvSpPr/>
          <p:nvPr/>
        </p:nvSpPr>
        <p:spPr>
          <a:xfrm rot="16200000">
            <a:off x="6486287" y="3833286"/>
            <a:ext cx="452965" cy="60969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6" name="向右箭號 55"/>
          <p:cNvSpPr/>
          <p:nvPr/>
        </p:nvSpPr>
        <p:spPr>
          <a:xfrm rot="16200000">
            <a:off x="6469686" y="2936249"/>
            <a:ext cx="452965" cy="60969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7" name="文字方塊 56"/>
          <p:cNvSpPr txBox="1"/>
          <p:nvPr/>
        </p:nvSpPr>
        <p:spPr>
          <a:xfrm>
            <a:off x="6756772" y="3961339"/>
            <a:ext cx="1099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smtClean="0"/>
              <a:t>W</a:t>
            </a:r>
            <a:r>
              <a:rPr lang="en-US" altLang="zh-TW" sz="2400" baseline="30000" dirty="0" smtClean="0"/>
              <a:t>3</a:t>
            </a:r>
            <a:endParaRPr lang="zh-TW" altLang="en-US" sz="2400" baseline="30000" dirty="0"/>
          </a:p>
        </p:txBody>
      </p:sp>
      <p:sp>
        <p:nvSpPr>
          <p:cNvPr id="58" name="矩形 57"/>
          <p:cNvSpPr/>
          <p:nvPr/>
        </p:nvSpPr>
        <p:spPr>
          <a:xfrm>
            <a:off x="2195659" y="3531216"/>
            <a:ext cx="1440000" cy="270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/>
              <a:t>500</a:t>
            </a:r>
            <a:endParaRPr lang="zh-TW" altLang="en-US" sz="2400" dirty="0"/>
          </a:p>
        </p:txBody>
      </p:sp>
      <p:sp>
        <p:nvSpPr>
          <p:cNvPr id="59" name="矩形 58"/>
          <p:cNvSpPr/>
          <p:nvPr/>
        </p:nvSpPr>
        <p:spPr>
          <a:xfrm>
            <a:off x="5945835" y="3546229"/>
            <a:ext cx="1440000" cy="270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/>
              <a:t>500</a:t>
            </a:r>
            <a:endParaRPr lang="zh-TW" altLang="en-US" sz="2400" dirty="0"/>
          </a:p>
        </p:txBody>
      </p:sp>
      <p:sp>
        <p:nvSpPr>
          <p:cNvPr id="60" name="矩形 59"/>
          <p:cNvSpPr/>
          <p:nvPr/>
        </p:nvSpPr>
        <p:spPr>
          <a:xfrm>
            <a:off x="6140355" y="2695230"/>
            <a:ext cx="1075267" cy="2700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/>
              <a:t>10</a:t>
            </a:r>
            <a:endParaRPr lang="zh-TW" altLang="en-US" sz="2400" dirty="0"/>
          </a:p>
        </p:txBody>
      </p:sp>
      <p:sp>
        <p:nvSpPr>
          <p:cNvPr id="61" name="文字方塊 60"/>
          <p:cNvSpPr txBox="1"/>
          <p:nvPr/>
        </p:nvSpPr>
        <p:spPr>
          <a:xfrm>
            <a:off x="4771034" y="2513109"/>
            <a:ext cx="1099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smtClean="0"/>
              <a:t>output</a:t>
            </a:r>
            <a:endParaRPr lang="zh-TW" altLang="en-US" sz="2400" dirty="0"/>
          </a:p>
        </p:txBody>
      </p:sp>
      <p:sp>
        <p:nvSpPr>
          <p:cNvPr id="62" name="文字方塊 61"/>
          <p:cNvSpPr txBox="1"/>
          <p:nvPr/>
        </p:nvSpPr>
        <p:spPr>
          <a:xfrm>
            <a:off x="6731658" y="3013703"/>
            <a:ext cx="1099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smtClean="0"/>
              <a:t>W</a:t>
            </a:r>
            <a:r>
              <a:rPr lang="en-US" altLang="zh-TW" sz="2400" baseline="30000" dirty="0"/>
              <a:t>4</a:t>
            </a:r>
            <a:endParaRPr lang="zh-TW" altLang="en-US" sz="2400" baseline="30000" dirty="0"/>
          </a:p>
        </p:txBody>
      </p:sp>
      <p:sp>
        <p:nvSpPr>
          <p:cNvPr id="63" name="文字方塊 62"/>
          <p:cNvSpPr txBox="1"/>
          <p:nvPr/>
        </p:nvSpPr>
        <p:spPr>
          <a:xfrm>
            <a:off x="7553958" y="2778329"/>
            <a:ext cx="12271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smtClean="0"/>
              <a:t>Random </a:t>
            </a:r>
            <a:r>
              <a:rPr lang="en-US" altLang="zh-TW" sz="2400" dirty="0" err="1" smtClean="0"/>
              <a:t>init</a:t>
            </a:r>
            <a:endParaRPr lang="zh-TW" altLang="en-US" sz="2400" baseline="30000" dirty="0"/>
          </a:p>
        </p:txBody>
      </p:sp>
      <p:sp>
        <p:nvSpPr>
          <p:cNvPr id="8" name="文字方塊 7"/>
          <p:cNvSpPr txBox="1"/>
          <p:nvPr/>
        </p:nvSpPr>
        <p:spPr>
          <a:xfrm>
            <a:off x="6453833" y="1607696"/>
            <a:ext cx="2387228" cy="83099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 smtClean="0"/>
              <a:t>Find-tune by backpropagation</a:t>
            </a:r>
            <a:endParaRPr lang="zh-TW" altLang="en-US" sz="2400" dirty="0"/>
          </a:p>
        </p:txBody>
      </p:sp>
      <p:cxnSp>
        <p:nvCxnSpPr>
          <p:cNvPr id="24" name="直線單箭頭接點 23"/>
          <p:cNvCxnSpPr/>
          <p:nvPr/>
        </p:nvCxnSpPr>
        <p:spPr>
          <a:xfrm>
            <a:off x="6275819" y="3085061"/>
            <a:ext cx="0" cy="34865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單箭頭接點 63"/>
          <p:cNvCxnSpPr/>
          <p:nvPr/>
        </p:nvCxnSpPr>
        <p:spPr>
          <a:xfrm>
            <a:off x="6286304" y="4018227"/>
            <a:ext cx="0" cy="34865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線單箭頭接點 64"/>
          <p:cNvCxnSpPr/>
          <p:nvPr/>
        </p:nvCxnSpPr>
        <p:spPr>
          <a:xfrm>
            <a:off x="6286304" y="4968766"/>
            <a:ext cx="0" cy="34865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單箭頭接點 65"/>
          <p:cNvCxnSpPr/>
          <p:nvPr/>
        </p:nvCxnSpPr>
        <p:spPr>
          <a:xfrm>
            <a:off x="6279857" y="5863585"/>
            <a:ext cx="0" cy="34865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2324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  <p:bldP spid="60" grpId="0" animBg="1"/>
      <p:bldP spid="61" grpId="0"/>
      <p:bldP spid="62" grpId="0"/>
      <p:bldP spid="63" grpId="0"/>
      <p:bldP spid="8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smtClean="0"/>
              <a:t>Concluding Remarks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02230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Concluding Remarks 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Labeling data is expensive, but it is relatively easy to collect lots of unlabeled data.</a:t>
            </a:r>
          </a:p>
          <a:p>
            <a:r>
              <a:rPr lang="en-US" altLang="zh-TW" dirty="0" smtClean="0"/>
              <a:t>RBM and auto-encoder exploit the unlabeled data</a:t>
            </a:r>
          </a:p>
          <a:p>
            <a:r>
              <a:rPr lang="en-US" altLang="zh-TW" dirty="0"/>
              <a:t>RBM and </a:t>
            </a:r>
            <a:r>
              <a:rPr lang="en-US" altLang="zh-TW" dirty="0" smtClean="0"/>
              <a:t>auto-encoder had been popular for pre-training DNN before.</a:t>
            </a:r>
            <a:endParaRPr lang="en-US" altLang="zh-TW" dirty="0"/>
          </a:p>
          <a:p>
            <a:r>
              <a:rPr lang="en-US" altLang="zh-TW" dirty="0" smtClean="0"/>
              <a:t>With sufficient labelled data and </a:t>
            </a:r>
            <a:r>
              <a:rPr lang="en-US" altLang="zh-TW" dirty="0" err="1" smtClean="0"/>
              <a:t>ReLU</a:t>
            </a:r>
            <a:r>
              <a:rPr lang="en-US" altLang="zh-TW" dirty="0" smtClean="0"/>
              <a:t>, pre-training is not that important. </a:t>
            </a:r>
          </a:p>
          <a:p>
            <a:pPr lvl="1"/>
            <a:r>
              <a:rPr lang="en-US" altLang="zh-TW" sz="2800" dirty="0" smtClean="0"/>
              <a:t>However, it is still useful when you have lots of unlabeled data but little labelled data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10663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2223094" y="4674796"/>
            <a:ext cx="6018948" cy="130463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2" name="圖片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4174" y="4759371"/>
            <a:ext cx="1531116" cy="861253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Self-taught Learning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Transfer learning with </a:t>
            </a:r>
            <a:r>
              <a:rPr lang="en-US" altLang="zh-TW" dirty="0" smtClean="0"/>
              <a:t>unlabeled </a:t>
            </a:r>
            <a:r>
              <a:rPr lang="en-US" altLang="zh-TW" dirty="0"/>
              <a:t>data </a:t>
            </a:r>
            <a:r>
              <a:rPr lang="en-US" altLang="zh-TW" dirty="0" smtClean="0"/>
              <a:t>is not related to the task.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21" name="文字方塊 20"/>
          <p:cNvSpPr txBox="1"/>
          <p:nvPr/>
        </p:nvSpPr>
        <p:spPr>
          <a:xfrm>
            <a:off x="515755" y="4911612"/>
            <a:ext cx="17014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smtClean="0"/>
              <a:t>Unlabeled data</a:t>
            </a:r>
            <a:endParaRPr lang="zh-TW" altLang="en-US" sz="2400" dirty="0"/>
          </a:p>
        </p:txBody>
      </p:sp>
      <p:sp>
        <p:nvSpPr>
          <p:cNvPr id="26" name="文字方塊 25"/>
          <p:cNvSpPr txBox="1"/>
          <p:nvPr/>
        </p:nvSpPr>
        <p:spPr>
          <a:xfrm>
            <a:off x="2166438" y="6063126"/>
            <a:ext cx="6202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smtClean="0"/>
              <a:t>(Just crawl millions of images from the Internet)</a:t>
            </a:r>
            <a:endParaRPr lang="zh-TW" altLang="en-US" sz="2400" dirty="0"/>
          </a:p>
        </p:txBody>
      </p:sp>
      <p:pic>
        <p:nvPicPr>
          <p:cNvPr id="27" name="Picture 7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5876" y="5029329"/>
            <a:ext cx="1194689" cy="595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Picture 79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4935" y="4876487"/>
            <a:ext cx="1014947" cy="6776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7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0533" y="4889373"/>
            <a:ext cx="904709" cy="601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7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6021" y="5201873"/>
            <a:ext cx="963979" cy="643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" name="Picture 8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6232" y="5358960"/>
            <a:ext cx="739291" cy="4768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4" name="Picture 2" descr="http://vignette2.wikia.nocookie.net/toarumajutsunoindex/images/c/cc/Mikotoanime.jpg/revision/latest?cb=20141226141052&amp;path-prefix=fr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0668" y="5103044"/>
            <a:ext cx="1299930" cy="732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矩形 33"/>
          <p:cNvSpPr/>
          <p:nvPr/>
        </p:nvSpPr>
        <p:spPr>
          <a:xfrm>
            <a:off x="5163556" y="2557159"/>
            <a:ext cx="2051889" cy="169003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矩形 34"/>
          <p:cNvSpPr/>
          <p:nvPr/>
        </p:nvSpPr>
        <p:spPr>
          <a:xfrm>
            <a:off x="3033610" y="2557159"/>
            <a:ext cx="1379913" cy="169003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6" name="圖片 3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64906" y="2682849"/>
            <a:ext cx="884072" cy="1150918"/>
          </a:xfrm>
          <a:prstGeom prst="rect">
            <a:avLst/>
          </a:prstGeom>
        </p:spPr>
      </p:pic>
      <p:pic>
        <p:nvPicPr>
          <p:cNvPr id="37" name="Picture 6" descr="http://thenypost.files.wordpress.com/2014/01/dogs1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1129" y="2722431"/>
            <a:ext cx="1608031" cy="1071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文字方塊 37"/>
          <p:cNvSpPr txBox="1"/>
          <p:nvPr/>
        </p:nvSpPr>
        <p:spPr>
          <a:xfrm>
            <a:off x="1262056" y="3016262"/>
            <a:ext cx="13965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smtClean="0"/>
              <a:t>Labelled data</a:t>
            </a:r>
            <a:endParaRPr lang="zh-TW" altLang="en-US" sz="2400" dirty="0"/>
          </a:p>
        </p:txBody>
      </p:sp>
      <p:sp>
        <p:nvSpPr>
          <p:cNvPr id="39" name="文字方塊 38"/>
          <p:cNvSpPr txBox="1"/>
          <p:nvPr/>
        </p:nvSpPr>
        <p:spPr>
          <a:xfrm>
            <a:off x="3324556" y="3754495"/>
            <a:ext cx="7980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smtClean="0"/>
              <a:t>cat</a:t>
            </a:r>
            <a:endParaRPr lang="zh-TW" altLang="en-US" sz="2400" dirty="0"/>
          </a:p>
        </p:txBody>
      </p:sp>
      <p:sp>
        <p:nvSpPr>
          <p:cNvPr id="40" name="文字方塊 39"/>
          <p:cNvSpPr txBox="1"/>
          <p:nvPr/>
        </p:nvSpPr>
        <p:spPr>
          <a:xfrm>
            <a:off x="5853513" y="3754191"/>
            <a:ext cx="7980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smtClean="0"/>
              <a:t>dog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229272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1" grpId="0"/>
      <p:bldP spid="2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Self-taught Learning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Sometimes unlabeled data is not related to the task.</a:t>
            </a:r>
            <a:endParaRPr lang="zh-TW" altLang="en-US" dirty="0"/>
          </a:p>
          <a:p>
            <a:endParaRPr lang="zh-TW" altLang="en-US" dirty="0"/>
          </a:p>
          <a:p>
            <a:endParaRPr lang="zh-TW" altLang="en-US" dirty="0"/>
          </a:p>
        </p:txBody>
      </p:sp>
      <p:pic>
        <p:nvPicPr>
          <p:cNvPr id="4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62" t="14999" r="11249" b="19284"/>
          <a:stretch>
            <a:fillRect/>
          </a:stretch>
        </p:blipFill>
        <p:spPr bwMode="auto">
          <a:xfrm>
            <a:off x="5872760" y="2936480"/>
            <a:ext cx="1499191" cy="7140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5" name="Picture 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62" t="14999" r="11249" b="19284"/>
          <a:stretch>
            <a:fillRect/>
          </a:stretch>
        </p:blipFill>
        <p:spPr bwMode="auto">
          <a:xfrm>
            <a:off x="2508694" y="2950185"/>
            <a:ext cx="1377957" cy="714003"/>
          </a:xfrm>
          <a:prstGeom prst="rect">
            <a:avLst/>
          </a:prstGeom>
          <a:solidFill>
            <a:schemeClr val="accent1">
              <a:alpha val="54117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12" name="文字方塊 11"/>
          <p:cNvSpPr txBox="1"/>
          <p:nvPr/>
        </p:nvSpPr>
        <p:spPr>
          <a:xfrm>
            <a:off x="2149922" y="2364630"/>
            <a:ext cx="2095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smtClean="0"/>
              <a:t>Labelled data</a:t>
            </a:r>
            <a:endParaRPr lang="zh-TW" altLang="en-US" sz="2400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338707" y="2850315"/>
            <a:ext cx="18112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smtClean="0"/>
              <a:t>Digit Recognition</a:t>
            </a:r>
            <a:endParaRPr lang="zh-TW" altLang="en-US" sz="2400" dirty="0"/>
          </a:p>
        </p:txBody>
      </p:sp>
      <p:sp>
        <p:nvSpPr>
          <p:cNvPr id="14" name="文字方塊 13"/>
          <p:cNvSpPr txBox="1"/>
          <p:nvPr/>
        </p:nvSpPr>
        <p:spPr>
          <a:xfrm>
            <a:off x="5519044" y="2397298"/>
            <a:ext cx="2095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smtClean="0"/>
              <a:t>Unlabeled data</a:t>
            </a:r>
            <a:endParaRPr lang="zh-TW" altLang="en-US" sz="2400" dirty="0"/>
          </a:p>
        </p:txBody>
      </p:sp>
      <p:sp>
        <p:nvSpPr>
          <p:cNvPr id="15" name="文字方塊 14"/>
          <p:cNvSpPr txBox="1"/>
          <p:nvPr/>
        </p:nvSpPr>
        <p:spPr>
          <a:xfrm>
            <a:off x="369057" y="5567944"/>
            <a:ext cx="18112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smtClean="0"/>
              <a:t>Speech</a:t>
            </a:r>
          </a:p>
          <a:p>
            <a:pPr algn="ctr"/>
            <a:r>
              <a:rPr lang="en-US" altLang="zh-TW" sz="2400" dirty="0" smtClean="0"/>
              <a:t>Recognition</a:t>
            </a:r>
            <a:endParaRPr lang="zh-TW" altLang="en-US" sz="2400" dirty="0"/>
          </a:p>
        </p:txBody>
      </p:sp>
      <p:sp>
        <p:nvSpPr>
          <p:cNvPr id="16" name="文字方塊 15"/>
          <p:cNvSpPr txBox="1"/>
          <p:nvPr/>
        </p:nvSpPr>
        <p:spPr>
          <a:xfrm>
            <a:off x="338707" y="4217264"/>
            <a:ext cx="18252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smtClean="0"/>
              <a:t>Document</a:t>
            </a:r>
          </a:p>
          <a:p>
            <a:pPr algn="ctr"/>
            <a:r>
              <a:rPr lang="en-US" altLang="zh-TW" sz="2400" dirty="0" smtClean="0"/>
              <a:t>Classification</a:t>
            </a:r>
            <a:endParaRPr lang="zh-TW" altLang="en-US" sz="2400" dirty="0"/>
          </a:p>
        </p:txBody>
      </p:sp>
      <p:sp>
        <p:nvSpPr>
          <p:cNvPr id="17" name="文字方塊 16"/>
          <p:cNvSpPr txBox="1"/>
          <p:nvPr/>
        </p:nvSpPr>
        <p:spPr>
          <a:xfrm>
            <a:off x="3825675" y="3269019"/>
            <a:ext cx="9472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smtClean="0"/>
              <a:t>Digits</a:t>
            </a:r>
            <a:endParaRPr lang="zh-TW" altLang="en-US" sz="2400" dirty="0"/>
          </a:p>
        </p:txBody>
      </p:sp>
      <p:sp>
        <p:nvSpPr>
          <p:cNvPr id="18" name="文字方塊 17"/>
          <p:cNvSpPr txBox="1"/>
          <p:nvPr/>
        </p:nvSpPr>
        <p:spPr>
          <a:xfrm>
            <a:off x="7402691" y="3211979"/>
            <a:ext cx="1499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/>
              <a:t>character</a:t>
            </a:r>
            <a:endParaRPr lang="zh-TW" altLang="en-US" sz="2400" dirty="0"/>
          </a:p>
        </p:txBody>
      </p:sp>
      <p:grpSp>
        <p:nvGrpSpPr>
          <p:cNvPr id="26" name="群組 25"/>
          <p:cNvGrpSpPr/>
          <p:nvPr/>
        </p:nvGrpSpPr>
        <p:grpSpPr>
          <a:xfrm>
            <a:off x="2650807" y="5505389"/>
            <a:ext cx="2186711" cy="1103834"/>
            <a:chOff x="2023877" y="5755731"/>
            <a:chExt cx="2186711" cy="1103834"/>
          </a:xfrm>
        </p:grpSpPr>
        <p:sp>
          <p:nvSpPr>
            <p:cNvPr id="10" name="Sound"/>
            <p:cNvSpPr>
              <a:spLocks noEditPoints="1" noChangeArrowheads="1"/>
            </p:cNvSpPr>
            <p:nvPr/>
          </p:nvSpPr>
          <p:spPr bwMode="auto">
            <a:xfrm>
              <a:off x="2023877" y="5755731"/>
              <a:ext cx="1028700" cy="609600"/>
            </a:xfrm>
            <a:custGeom>
              <a:avLst/>
              <a:gdLst>
                <a:gd name="T0" fmla="*/ 11164 w 21600"/>
                <a:gd name="T1" fmla="*/ 21159 h 21600"/>
                <a:gd name="T2" fmla="*/ 11164 w 21600"/>
                <a:gd name="T3" fmla="*/ 0 h 21600"/>
                <a:gd name="T4" fmla="*/ 0 w 21600"/>
                <a:gd name="T5" fmla="*/ 10800 h 21600"/>
                <a:gd name="T6" fmla="*/ 21600 w 21600"/>
                <a:gd name="T7" fmla="*/ 10800 h 21600"/>
                <a:gd name="T8" fmla="*/ 761 w 21600"/>
                <a:gd name="T9" fmla="*/ 22454 h 21600"/>
                <a:gd name="T10" fmla="*/ 21069 w 21600"/>
                <a:gd name="T11" fmla="*/ 28282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7273"/>
                  </a:moveTo>
                  <a:lnTo>
                    <a:pt x="5824" y="7273"/>
                  </a:lnTo>
                  <a:lnTo>
                    <a:pt x="11164" y="0"/>
                  </a:lnTo>
                  <a:lnTo>
                    <a:pt x="11164" y="21159"/>
                  </a:lnTo>
                  <a:lnTo>
                    <a:pt x="5824" y="13885"/>
                  </a:lnTo>
                  <a:lnTo>
                    <a:pt x="0" y="13885"/>
                  </a:lnTo>
                  <a:lnTo>
                    <a:pt x="0" y="7273"/>
                  </a:lnTo>
                  <a:close/>
                </a:path>
                <a:path w="21600" h="21600">
                  <a:moveTo>
                    <a:pt x="13024" y="7273"/>
                  </a:moveTo>
                  <a:lnTo>
                    <a:pt x="13591" y="6722"/>
                  </a:lnTo>
                  <a:lnTo>
                    <a:pt x="13833" y="7548"/>
                  </a:lnTo>
                  <a:lnTo>
                    <a:pt x="14076" y="8485"/>
                  </a:lnTo>
                  <a:lnTo>
                    <a:pt x="14157" y="9367"/>
                  </a:lnTo>
                  <a:lnTo>
                    <a:pt x="14197" y="10524"/>
                  </a:lnTo>
                  <a:lnTo>
                    <a:pt x="14197" y="11406"/>
                  </a:lnTo>
                  <a:lnTo>
                    <a:pt x="14116" y="12012"/>
                  </a:lnTo>
                  <a:lnTo>
                    <a:pt x="13995" y="12728"/>
                  </a:lnTo>
                  <a:lnTo>
                    <a:pt x="13833" y="13444"/>
                  </a:lnTo>
                  <a:lnTo>
                    <a:pt x="13712" y="14106"/>
                  </a:lnTo>
                  <a:lnTo>
                    <a:pt x="13591" y="14546"/>
                  </a:lnTo>
                  <a:lnTo>
                    <a:pt x="13065" y="13885"/>
                  </a:lnTo>
                  <a:lnTo>
                    <a:pt x="13307" y="12893"/>
                  </a:lnTo>
                  <a:lnTo>
                    <a:pt x="13469" y="11791"/>
                  </a:lnTo>
                  <a:lnTo>
                    <a:pt x="13550" y="10910"/>
                  </a:lnTo>
                  <a:lnTo>
                    <a:pt x="13591" y="10138"/>
                  </a:lnTo>
                  <a:lnTo>
                    <a:pt x="13469" y="9367"/>
                  </a:lnTo>
                  <a:lnTo>
                    <a:pt x="13388" y="8595"/>
                  </a:lnTo>
                  <a:lnTo>
                    <a:pt x="13267" y="7934"/>
                  </a:lnTo>
                  <a:lnTo>
                    <a:pt x="13024" y="7273"/>
                  </a:lnTo>
                  <a:close/>
                </a:path>
                <a:path w="21600" h="21600">
                  <a:moveTo>
                    <a:pt x="16382" y="3967"/>
                  </a:moveTo>
                  <a:lnTo>
                    <a:pt x="16786" y="5179"/>
                  </a:lnTo>
                  <a:lnTo>
                    <a:pt x="17150" y="6612"/>
                  </a:lnTo>
                  <a:lnTo>
                    <a:pt x="17474" y="8651"/>
                  </a:lnTo>
                  <a:lnTo>
                    <a:pt x="17595" y="9753"/>
                  </a:lnTo>
                  <a:lnTo>
                    <a:pt x="17635" y="12012"/>
                  </a:lnTo>
                  <a:lnTo>
                    <a:pt x="17393" y="13665"/>
                  </a:lnTo>
                  <a:lnTo>
                    <a:pt x="17150" y="15208"/>
                  </a:lnTo>
                  <a:lnTo>
                    <a:pt x="16786" y="16310"/>
                  </a:lnTo>
                  <a:lnTo>
                    <a:pt x="16341" y="17687"/>
                  </a:lnTo>
                  <a:lnTo>
                    <a:pt x="15815" y="17081"/>
                  </a:lnTo>
                  <a:lnTo>
                    <a:pt x="16503" y="14602"/>
                  </a:lnTo>
                  <a:lnTo>
                    <a:pt x="16786" y="13169"/>
                  </a:lnTo>
                  <a:lnTo>
                    <a:pt x="16867" y="12012"/>
                  </a:lnTo>
                  <a:lnTo>
                    <a:pt x="16867" y="9642"/>
                  </a:lnTo>
                  <a:lnTo>
                    <a:pt x="16705" y="7989"/>
                  </a:lnTo>
                  <a:lnTo>
                    <a:pt x="16422" y="6612"/>
                  </a:lnTo>
                  <a:lnTo>
                    <a:pt x="16220" y="5675"/>
                  </a:lnTo>
                  <a:lnTo>
                    <a:pt x="15856" y="4518"/>
                  </a:lnTo>
                  <a:lnTo>
                    <a:pt x="16382" y="3967"/>
                  </a:lnTo>
                  <a:close/>
                </a:path>
                <a:path w="21600" h="21600">
                  <a:moveTo>
                    <a:pt x="18889" y="1377"/>
                  </a:moveTo>
                  <a:lnTo>
                    <a:pt x="19415" y="826"/>
                  </a:lnTo>
                  <a:lnTo>
                    <a:pt x="20194" y="2576"/>
                  </a:lnTo>
                  <a:lnTo>
                    <a:pt x="20831" y="4683"/>
                  </a:lnTo>
                  <a:lnTo>
                    <a:pt x="21357" y="7204"/>
                  </a:lnTo>
                  <a:lnTo>
                    <a:pt x="21650" y="9450"/>
                  </a:lnTo>
                  <a:lnTo>
                    <a:pt x="21600" y="12301"/>
                  </a:lnTo>
                  <a:lnTo>
                    <a:pt x="21215" y="15938"/>
                  </a:lnTo>
                  <a:lnTo>
                    <a:pt x="20629" y="18348"/>
                  </a:lnTo>
                  <a:lnTo>
                    <a:pt x="19415" y="21655"/>
                  </a:lnTo>
                  <a:lnTo>
                    <a:pt x="18889" y="21159"/>
                  </a:lnTo>
                  <a:lnTo>
                    <a:pt x="19901" y="18404"/>
                  </a:lnTo>
                  <a:lnTo>
                    <a:pt x="20467" y="15593"/>
                  </a:lnTo>
                  <a:lnTo>
                    <a:pt x="20791" y="12342"/>
                  </a:lnTo>
                  <a:lnTo>
                    <a:pt x="20871" y="9532"/>
                  </a:lnTo>
                  <a:lnTo>
                    <a:pt x="20629" y="7411"/>
                  </a:lnTo>
                  <a:lnTo>
                    <a:pt x="20062" y="4628"/>
                  </a:lnTo>
                  <a:lnTo>
                    <a:pt x="19415" y="2810"/>
                  </a:lnTo>
                  <a:lnTo>
                    <a:pt x="18889" y="1377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5" name="矩形 24"/>
            <p:cNvSpPr/>
            <p:nvPr/>
          </p:nvSpPr>
          <p:spPr>
            <a:xfrm>
              <a:off x="2727746" y="6397900"/>
              <a:ext cx="148284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2400" dirty="0"/>
                <a:t>Taiwanese</a:t>
              </a:r>
            </a:p>
          </p:txBody>
        </p:sp>
      </p:grpSp>
      <p:sp>
        <p:nvSpPr>
          <p:cNvPr id="28" name="矩形 27"/>
          <p:cNvSpPr/>
          <p:nvPr/>
        </p:nvSpPr>
        <p:spPr>
          <a:xfrm>
            <a:off x="7569167" y="5624529"/>
            <a:ext cx="106471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2400" dirty="0" smtClean="0"/>
              <a:t>English</a:t>
            </a:r>
            <a:endParaRPr lang="en-US" altLang="zh-TW" sz="2400" dirty="0"/>
          </a:p>
        </p:txBody>
      </p:sp>
      <p:sp>
        <p:nvSpPr>
          <p:cNvPr id="29" name="矩形 28"/>
          <p:cNvSpPr/>
          <p:nvPr/>
        </p:nvSpPr>
        <p:spPr>
          <a:xfrm>
            <a:off x="7548751" y="5977545"/>
            <a:ext cx="117051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2400" dirty="0" smtClean="0"/>
              <a:t>Chinese</a:t>
            </a:r>
            <a:endParaRPr lang="en-US" altLang="zh-TW" sz="2400" dirty="0"/>
          </a:p>
        </p:txBody>
      </p:sp>
      <p:pic>
        <p:nvPicPr>
          <p:cNvPr id="6146" name="Picture 2" descr="http://www.biochemize.com/wp-content/uploads/2012/06/news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694" y="4123517"/>
            <a:ext cx="1364933" cy="1023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文字方塊 30"/>
          <p:cNvSpPr txBox="1"/>
          <p:nvPr/>
        </p:nvSpPr>
        <p:spPr>
          <a:xfrm>
            <a:off x="3846566" y="4703313"/>
            <a:ext cx="9472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smtClean="0"/>
              <a:t>News</a:t>
            </a:r>
            <a:endParaRPr lang="zh-TW" altLang="en-US" sz="2400" dirty="0"/>
          </a:p>
        </p:txBody>
      </p:sp>
      <p:pic>
        <p:nvPicPr>
          <p:cNvPr id="6148" name="Picture 4" descr="http://resourcesqueen.com/wp-content/uploads/2013/03/web-pages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6342" y="4061792"/>
            <a:ext cx="1843568" cy="1261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文字方塊 32"/>
          <p:cNvSpPr txBox="1"/>
          <p:nvPr/>
        </p:nvSpPr>
        <p:spPr>
          <a:xfrm>
            <a:off x="7402692" y="4526366"/>
            <a:ext cx="1499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/>
              <a:t>Webpages</a:t>
            </a:r>
            <a:endParaRPr lang="zh-TW" altLang="en-US" sz="2400" dirty="0"/>
          </a:p>
        </p:txBody>
      </p:sp>
      <p:pic>
        <p:nvPicPr>
          <p:cNvPr id="6150" name="Picture 6" descr="http://www.youtube.com/yt/brand/media/image/YouTube-logo-full_color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0486" y="5355324"/>
            <a:ext cx="2260040" cy="1406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2" name="直線接點 31"/>
          <p:cNvCxnSpPr/>
          <p:nvPr/>
        </p:nvCxnSpPr>
        <p:spPr>
          <a:xfrm>
            <a:off x="242194" y="3877480"/>
            <a:ext cx="852876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接點 37"/>
          <p:cNvCxnSpPr/>
          <p:nvPr/>
        </p:nvCxnSpPr>
        <p:spPr>
          <a:xfrm>
            <a:off x="307617" y="5355324"/>
            <a:ext cx="852876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接點 38"/>
          <p:cNvCxnSpPr/>
          <p:nvPr/>
        </p:nvCxnSpPr>
        <p:spPr>
          <a:xfrm flipV="1">
            <a:off x="5147249" y="2277683"/>
            <a:ext cx="0" cy="44839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矩形 40"/>
          <p:cNvSpPr/>
          <p:nvPr/>
        </p:nvSpPr>
        <p:spPr>
          <a:xfrm>
            <a:off x="7799878" y="6270573"/>
            <a:ext cx="62869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2400" dirty="0" smtClean="0"/>
              <a:t>……</a:t>
            </a:r>
            <a:endParaRPr lang="en-US" altLang="zh-TW" sz="2400" dirty="0"/>
          </a:p>
        </p:txBody>
      </p:sp>
    </p:spTree>
    <p:extLst>
      <p:ext uri="{BB962C8B-B14F-4D97-AF65-F5344CB8AC3E}">
        <p14:creationId xmlns:p14="http://schemas.microsoft.com/office/powerpoint/2010/main" val="4264882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5" grpId="0"/>
      <p:bldP spid="16" grpId="0"/>
      <p:bldP spid="17" grpId="0"/>
      <p:bldP spid="18" grpId="0"/>
      <p:bldP spid="28" grpId="0"/>
      <p:bldP spid="29" grpId="0"/>
      <p:bldP spid="31" grpId="0"/>
      <p:bldP spid="33" grpId="0"/>
      <p:bldP spid="41" grpId="0"/>
    </p:bldLst>
  </p:timing>
</p:sld>
</file>

<file path=ppt/theme/theme1.xml><?xml version="1.0" encoding="utf-8"?>
<a:theme xmlns:a="http://schemas.openxmlformats.org/drawingml/2006/main" name="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7443</TotalTime>
  <Words>2373</Words>
  <Application>Microsoft Office PowerPoint</Application>
  <PresentationFormat>如螢幕大小 (4:3)</PresentationFormat>
  <Paragraphs>1060</Paragraphs>
  <Slides>76</Slides>
  <Notes>54</Notes>
  <HiddenSlides>0</HiddenSlides>
  <MMClips>0</MMClips>
  <ScaleCrop>false</ScaleCrop>
  <HeadingPairs>
    <vt:vector size="8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內嵌 OLE 伺服程式</vt:lpstr>
      </vt:variant>
      <vt:variant>
        <vt:i4>1</vt:i4>
      </vt:variant>
      <vt:variant>
        <vt:lpstr>投影片標題</vt:lpstr>
      </vt:variant>
      <vt:variant>
        <vt:i4>76</vt:i4>
      </vt:variant>
    </vt:vector>
  </HeadingPairs>
  <TitlesOfParts>
    <vt:vector size="84" baseType="lpstr">
      <vt:lpstr>新細明體</vt:lpstr>
      <vt:lpstr>Arial</vt:lpstr>
      <vt:lpstr>Calibri</vt:lpstr>
      <vt:lpstr>Calibri Light</vt:lpstr>
      <vt:lpstr>Cambria Math</vt:lpstr>
      <vt:lpstr>Wingdings</vt:lpstr>
      <vt:lpstr>Office 佈景主題</vt:lpstr>
      <vt:lpstr>方程式</vt:lpstr>
      <vt:lpstr>Unsupervised Learning</vt:lpstr>
      <vt:lpstr>Introduction</vt:lpstr>
      <vt:lpstr>Semi-supervised Learning</vt:lpstr>
      <vt:lpstr>Semi-supervised Learning</vt:lpstr>
      <vt:lpstr>Transfer Learning</vt:lpstr>
      <vt:lpstr>Transfer Learning</vt:lpstr>
      <vt:lpstr>Transfer Learning</vt:lpstr>
      <vt:lpstr>Self-taught Learning</vt:lpstr>
      <vt:lpstr>Self-taught Learning</vt:lpstr>
      <vt:lpstr>Why self-taught learning can work?</vt:lpstr>
      <vt:lpstr>Latent Factors</vt:lpstr>
      <vt:lpstr>Latent Factors</vt:lpstr>
      <vt:lpstr>Latent Factors</vt:lpstr>
      <vt:lpstr>Latent Factors</vt:lpstr>
      <vt:lpstr>Understanding the nature of things - User Preferences</vt:lpstr>
      <vt:lpstr>How to exploit latent factors</vt:lpstr>
      <vt:lpstr>How to exploit latent factors</vt:lpstr>
      <vt:lpstr>Restricted Boltzmann Machine (RBM)</vt:lpstr>
      <vt:lpstr>Where are we?</vt:lpstr>
      <vt:lpstr>Boltzmann Machine</vt:lpstr>
      <vt:lpstr>Boltzmann Machine - Example</vt:lpstr>
      <vt:lpstr>Boltzmann Machine  - Factor Graph</vt:lpstr>
      <vt:lpstr>Restricted Boltzmann Machine (RBM)</vt:lpstr>
      <vt:lpstr>RBM</vt:lpstr>
      <vt:lpstr>RBM – User Preference</vt:lpstr>
      <vt:lpstr>RBM – User Preference</vt:lpstr>
      <vt:lpstr>RBM - Inference</vt:lpstr>
      <vt:lpstr>RBM</vt:lpstr>
      <vt:lpstr>RBM - Inference</vt:lpstr>
      <vt:lpstr>PowerPoint 簡報</vt:lpstr>
      <vt:lpstr>RBM – Training without Labeling?</vt:lpstr>
      <vt:lpstr>RBM – Training without Labeling?</vt:lpstr>
      <vt:lpstr>RBM – Training without Labeling?</vt:lpstr>
      <vt:lpstr>RBM – Training without Labeling?</vt:lpstr>
      <vt:lpstr>RBM  – Training by Gradient Ascent</vt:lpstr>
      <vt:lpstr>Warning of Math</vt:lpstr>
      <vt:lpstr>PowerPoint 簡報</vt:lpstr>
      <vt:lpstr>PowerPoint 簡報</vt:lpstr>
      <vt:lpstr>End of Math</vt:lpstr>
      <vt:lpstr>PowerPoint 簡報</vt:lpstr>
      <vt:lpstr>PowerPoint 簡報</vt:lpstr>
      <vt:lpstr>RBM  – Training by Gradient Ascent</vt:lpstr>
      <vt:lpstr>PowerPoint 簡報</vt:lpstr>
      <vt:lpstr>PowerPoint 簡報</vt:lpstr>
      <vt:lpstr>RBM –Gibbs Sampling</vt:lpstr>
      <vt:lpstr>RBM –Gibbs Sampling</vt:lpstr>
      <vt:lpstr>RBM –Gibbs Sampling</vt:lpstr>
      <vt:lpstr>RBM – Contrastive Divergence (CD)</vt:lpstr>
      <vt:lpstr>RBM - Generalization</vt:lpstr>
      <vt:lpstr>RBM - Handwritten Digits</vt:lpstr>
      <vt:lpstr>RBM – Training without Labeling?</vt:lpstr>
      <vt:lpstr>Deep Boltzmann Machines</vt:lpstr>
      <vt:lpstr>RBM - Pre-training DNN</vt:lpstr>
      <vt:lpstr>RBM - Pre-training DNN</vt:lpstr>
      <vt:lpstr>RBM - Pre-training DNN</vt:lpstr>
      <vt:lpstr>Deep Belief Network (DBN)</vt:lpstr>
      <vt:lpstr>Reference</vt:lpstr>
      <vt:lpstr>Reference</vt:lpstr>
      <vt:lpstr>Auto-encoder</vt:lpstr>
      <vt:lpstr>Auto-encoder</vt:lpstr>
      <vt:lpstr>Auto-encoder</vt:lpstr>
      <vt:lpstr>Auto-encoder</vt:lpstr>
      <vt:lpstr>Deep Auto-encoder</vt:lpstr>
      <vt:lpstr>Deep Auto-encoder</vt:lpstr>
      <vt:lpstr>PowerPoint 簡報</vt:lpstr>
      <vt:lpstr>Auto-encoder – Text Retrieval</vt:lpstr>
      <vt:lpstr>Auto-encoder – Text Retrieval</vt:lpstr>
      <vt:lpstr>Auto-encoder –  Similar Image Search</vt:lpstr>
      <vt:lpstr>Auto-encoder –  Similar Image Search</vt:lpstr>
      <vt:lpstr>PowerPoint 簡報</vt:lpstr>
      <vt:lpstr>Auto-encoder – Pre-training DNN</vt:lpstr>
      <vt:lpstr>Auto-encoder – Pre-training DNN</vt:lpstr>
      <vt:lpstr>Auto-encoder – Pre-training DNN</vt:lpstr>
      <vt:lpstr>Auto-encoder – Pre-training DNN</vt:lpstr>
      <vt:lpstr>Concluding Remarks</vt:lpstr>
      <vt:lpstr>Concluding Remarks 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Unsupervised Learning</dc:title>
  <dc:creator>Lee Hung-yi</dc:creator>
  <cp:lastModifiedBy>Lee Hung-yi</cp:lastModifiedBy>
  <cp:revision>267</cp:revision>
  <dcterms:created xsi:type="dcterms:W3CDTF">2015-05-23T10:43:53Z</dcterms:created>
  <dcterms:modified xsi:type="dcterms:W3CDTF">2015-12-23T17:02:44Z</dcterms:modified>
</cp:coreProperties>
</file>